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5" r:id="rId1"/>
  </p:sldMasterIdLst>
  <p:notesMasterIdLst>
    <p:notesMasterId r:id="rId50"/>
  </p:notesMasterIdLst>
  <p:handoutMasterIdLst>
    <p:handoutMasterId r:id="rId51"/>
  </p:handoutMasterIdLst>
  <p:sldIdLst>
    <p:sldId id="758" r:id="rId2"/>
    <p:sldId id="750" r:id="rId3"/>
    <p:sldId id="751" r:id="rId4"/>
    <p:sldId id="782" r:id="rId5"/>
    <p:sldId id="521" r:id="rId6"/>
    <p:sldId id="552" r:id="rId7"/>
    <p:sldId id="736" r:id="rId8"/>
    <p:sldId id="523" r:id="rId9"/>
    <p:sldId id="522" r:id="rId10"/>
    <p:sldId id="784" r:id="rId11"/>
    <p:sldId id="785" r:id="rId12"/>
    <p:sldId id="791" r:id="rId13"/>
    <p:sldId id="787" r:id="rId14"/>
    <p:sldId id="783" r:id="rId15"/>
    <p:sldId id="683" r:id="rId16"/>
    <p:sldId id="730" r:id="rId17"/>
    <p:sldId id="729" r:id="rId18"/>
    <p:sldId id="726" r:id="rId19"/>
    <p:sldId id="732" r:id="rId20"/>
    <p:sldId id="738" r:id="rId21"/>
    <p:sldId id="684" r:id="rId22"/>
    <p:sldId id="563" r:id="rId23"/>
    <p:sldId id="737" r:id="rId24"/>
    <p:sldId id="733" r:id="rId25"/>
    <p:sldId id="794" r:id="rId26"/>
    <p:sldId id="795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6" r:id="rId37"/>
    <p:sldId id="808" r:id="rId38"/>
    <p:sldId id="740" r:id="rId39"/>
    <p:sldId id="762" r:id="rId40"/>
    <p:sldId id="763" r:id="rId41"/>
    <p:sldId id="764" r:id="rId42"/>
    <p:sldId id="792" r:id="rId43"/>
    <p:sldId id="793" r:id="rId44"/>
    <p:sldId id="768" r:id="rId45"/>
    <p:sldId id="769" r:id="rId46"/>
    <p:sldId id="770" r:id="rId47"/>
    <p:sldId id="772" r:id="rId48"/>
    <p:sldId id="781" r:id="rId49"/>
  </p:sldIdLst>
  <p:sldSz cx="12192000" cy="6858000"/>
  <p:notesSz cx="7315200" cy="9601200"/>
  <p:custDataLst>
    <p:tags r:id="rId5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5602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2791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69979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7168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333FF"/>
    <a:srgbClr val="FF7C80"/>
    <a:srgbClr val="FFFF00"/>
    <a:srgbClr val="FF3300"/>
    <a:srgbClr val="CC00CC"/>
    <a:srgbClr val="6699FF"/>
    <a:srgbClr val="CC99FF"/>
    <a:srgbClr val="BC6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7926" autoAdjust="0"/>
  </p:normalViewPr>
  <p:slideViewPr>
    <p:cSldViewPr>
      <p:cViewPr varScale="1">
        <p:scale>
          <a:sx n="139" d="100"/>
          <a:sy n="139" d="100"/>
        </p:scale>
        <p:origin x="1098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6C2C703-8377-4025-A5DF-804974EE6E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2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15B84D2-13DA-4287-8E7C-A908C47B54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83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560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279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6997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716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826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1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6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2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B84D2-13DA-4287-8E7C-A908C47B541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45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138AD3F1-D2E3-40C0-8001-A6EA020EB384}" type="slidenum">
              <a:rPr lang="en-US" smtClean="0">
                <a:latin typeface="Arial" pitchFamily="34" charset="0"/>
              </a:rPr>
              <a:pPr defTabSz="965200">
                <a:defRPr/>
              </a:pPr>
              <a:t>47</a:t>
            </a:fld>
            <a:endParaRPr lang="en-US">
              <a:latin typeface="Arial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</a:t>
            </a:r>
            <a:r>
              <a:rPr lang="en-US" baseline="0" dirty="0"/>
              <a:t>: Berkeley </a:t>
            </a:r>
            <a:r>
              <a:rPr lang="en-US" baseline="0" dirty="0" err="1"/>
              <a:t>Overmind</a:t>
            </a:r>
            <a:r>
              <a:rPr lang="en-US" baseline="0" dirty="0"/>
              <a:t> – Sparky the Wonder Drone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B84D2-13DA-4287-8E7C-A908C47B541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7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Video: Berkeley </a:t>
            </a:r>
            <a:r>
              <a:rPr lang="en-US" dirty="0" err="1"/>
              <a:t>Overmind</a:t>
            </a:r>
            <a:r>
              <a:rPr lang="en-US" dirty="0"/>
              <a:t> – </a:t>
            </a:r>
            <a:r>
              <a:rPr lang="en-US" dirty="0" err="1"/>
              <a:t>Mutalisk</a:t>
            </a:r>
            <a:r>
              <a:rPr lang="en-US" dirty="0"/>
              <a:t> Hit and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B84D2-13DA-4287-8E7C-A908C47B541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5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B91428EF-C20B-4AF8-8678-EDF399C18AD6}" type="slidenum">
              <a:rPr lang="en-US" smtClean="0">
                <a:latin typeface="Arial" pitchFamily="34" charset="0"/>
              </a:rPr>
              <a:pPr defTabSz="965200">
                <a:defRPr/>
              </a:pPr>
              <a:t>39</a:t>
            </a:fld>
            <a:endParaRPr lang="en-US">
              <a:latin typeface="Arial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9A53DC86-8C50-41E0-A42D-99803408105A}" type="slidenum">
              <a:rPr lang="en-US" smtClean="0">
                <a:latin typeface="Arial" pitchFamily="34" charset="0"/>
              </a:rPr>
              <a:pPr defTabSz="965200">
                <a:defRPr/>
              </a:pPr>
              <a:t>40</a:t>
            </a:fld>
            <a:endParaRPr lang="en-US">
              <a:latin typeface="Arial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AAE9359-CA76-4C20-A081-AC22C3824278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 defTabSz="965200">
                <a:defRPr/>
              </a:pPr>
              <a:t>41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75341351-665F-47CA-AADF-31789B8927DD}" type="slidenum">
              <a:rPr lang="en-US" smtClean="0">
                <a:latin typeface="Arial" pitchFamily="34" charset="0"/>
              </a:rPr>
              <a:pPr defTabSz="965200">
                <a:defRPr/>
              </a:pPr>
              <a:t>44</a:t>
            </a:fld>
            <a:endParaRPr lang="en-US">
              <a:latin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5778405C-4357-425E-9E9D-6B23695218A1}" type="slidenum">
              <a:rPr lang="en-US" smtClean="0">
                <a:latin typeface="Arial" pitchFamily="34" charset="0"/>
              </a:rPr>
              <a:pPr defTabSz="965200">
                <a:defRPr/>
              </a:pPr>
              <a:t>45</a:t>
            </a:fld>
            <a:endParaRPr lang="en-US">
              <a:latin typeface="Arial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8223C4-C8AE-4DAC-A6C6-D52F32AA1D19}" type="slidenum">
              <a:rPr lang="en-US" smtClean="0">
                <a:latin typeface="Arial" pitchFamily="34" charset="0"/>
              </a:rPr>
              <a:pPr defTabSz="965200">
                <a:defRPr/>
              </a:pPr>
              <a:t>46</a:t>
            </a:fld>
            <a:endParaRPr lang="en-US">
              <a:latin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086F7-FF0A-4BD9-ACC6-0ADD30F592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5DBDC-CD17-4AEF-94F8-27198EC442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2FFE0-1239-4BD4-9992-DB63C2EA3F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152BA-DD5F-4107-BB04-5B1427D409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E0791-16DF-43D2-8BFC-EF3599E9FA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C8DFE-10C0-47CA-9203-7D41753E12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29C9C-B0A5-40BD-B408-6917E9C643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4B308-680D-497D-B634-4235C2AE65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10609-CE3D-49BD-8198-CAE1E97FEE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6" y="27306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E5C8A-06F9-4906-8059-28F6676F712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9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6269F-A676-4E5E-9BB3-B664B5AA93B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33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33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33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8CB6B1BA-6FB8-4193-9385-8710DA926A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51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em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1.png"/><Relationship Id="rId2" Type="http://schemas.openxmlformats.org/officeDocument/2006/relationships/video" Target="file:///\\localhost\Users\Shared\thrun\Movies\GrandChall04\mountain_pass.avi" TargetMode="External"/><Relationship Id="rId1" Type="http://schemas.microsoft.com/office/2007/relationships/media" Target="file:///\\localhost\Users\Shared\thrun\Movies\GrandChall04\mountain_pass.avi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4149" y="1371608"/>
            <a:ext cx="8170051" cy="475905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NLP, Games, and Robotic Cars *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Systems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1888" y="1238799"/>
            <a:ext cx="7351712" cy="50090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200" y="1447801"/>
            <a:ext cx="6985000" cy="4729164"/>
          </a:xfrm>
        </p:spPr>
        <p:txBody>
          <a:bodyPr/>
          <a:lstStyle/>
          <a:p>
            <a:r>
              <a:rPr lang="en-US" sz="2800" dirty="0"/>
              <a:t>A “psychotherapist” agent (</a:t>
            </a:r>
            <a:r>
              <a:rPr lang="en-US" sz="2800" dirty="0" err="1"/>
              <a:t>Weizenbaum</a:t>
            </a:r>
            <a:r>
              <a:rPr lang="en-US" sz="2800" dirty="0"/>
              <a:t>, ~1964)</a:t>
            </a:r>
          </a:p>
          <a:p>
            <a:r>
              <a:rPr lang="en-US" sz="2800" dirty="0"/>
              <a:t>Led to a long line of </a:t>
            </a:r>
            <a:r>
              <a:rPr lang="en-US" sz="2800" dirty="0" err="1"/>
              <a:t>chatterbots</a:t>
            </a:r>
            <a:endParaRPr lang="en-US" sz="2800" dirty="0"/>
          </a:p>
          <a:p>
            <a:r>
              <a:rPr lang="en-US" sz="2800" dirty="0"/>
              <a:t>How does it work:</a:t>
            </a:r>
          </a:p>
          <a:p>
            <a:pPr lvl="1"/>
            <a:r>
              <a:rPr lang="en-US" sz="2400" dirty="0"/>
              <a:t>Trivial NLP: string match and substitution</a:t>
            </a:r>
          </a:p>
          <a:p>
            <a:pPr lvl="1"/>
            <a:r>
              <a:rPr lang="en-US" sz="2400" dirty="0"/>
              <a:t>Trivial knowledge: tiny script / response database</a:t>
            </a:r>
          </a:p>
          <a:p>
            <a:pPr lvl="1"/>
            <a:r>
              <a:rPr lang="en-US" sz="2400" dirty="0"/>
              <a:t>Example:  matching “I remember __” results in “Do you often think of __”?</a:t>
            </a:r>
          </a:p>
          <a:p>
            <a:r>
              <a:rPr lang="en-US" sz="2800" dirty="0"/>
              <a:t>Can fool some people some of the time?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9604" y="1981200"/>
            <a:ext cx="4187196" cy="3886200"/>
            <a:chOff x="689604" y="2362200"/>
            <a:chExt cx="4187196" cy="38862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9604" y="2438400"/>
              <a:ext cx="4107191" cy="3810000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3505200" y="2362200"/>
              <a:ext cx="13716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 Box 9"/>
          <p:cNvSpPr txBox="1">
            <a:spLocks/>
          </p:cNvSpPr>
          <p:nvPr/>
        </p:nvSpPr>
        <p:spPr bwMode="auto">
          <a:xfrm>
            <a:off x="7010400" y="6469921"/>
            <a:ext cx="5181600" cy="38807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64286" tIns="32143" rIns="64286" bIns="32143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100" dirty="0">
                <a:solidFill>
                  <a:srgbClr val="FF0000"/>
                </a:solidFill>
                <a:latin typeface="Calibri"/>
                <a:cs typeface="Calibri"/>
              </a:rPr>
              <a:t>[Demo: http://</a:t>
            </a:r>
            <a:r>
              <a:rPr lang="en-US" sz="2100" dirty="0" err="1">
                <a:solidFill>
                  <a:srgbClr val="FF0000"/>
                </a:solidFill>
                <a:latin typeface="Calibri"/>
                <a:cs typeface="Calibri"/>
              </a:rPr>
              <a:t>nlp-addiction.com</a:t>
            </a:r>
            <a:r>
              <a:rPr lang="en-US" sz="2100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lang="en-US" sz="2100" dirty="0" err="1">
                <a:solidFill>
                  <a:srgbClr val="FF0000"/>
                </a:solidFill>
                <a:latin typeface="Calibri"/>
                <a:cs typeface="Calibri"/>
              </a:rPr>
              <a:t>eliza</a:t>
            </a:r>
            <a:r>
              <a:rPr lang="en-US" sz="2100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5354" y="1901833"/>
            <a:ext cx="545782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9948" y="1698634"/>
            <a:ext cx="59340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29023" y="1447801"/>
            <a:ext cx="4445000" cy="48815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2085" y="1704983"/>
            <a:ext cx="7373939" cy="40909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9693" y="3324233"/>
            <a:ext cx="6843713" cy="28717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89" y="1295400"/>
            <a:ext cx="3043222" cy="5289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93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Watson?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1603" y="1221918"/>
            <a:ext cx="2970212" cy="5404812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1397002"/>
            <a:ext cx="78994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 defTabSz="914377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question-answering system (IBM, 2011)</a:t>
            </a:r>
          </a:p>
          <a:p>
            <a:pPr marL="342874" indent="-342874" defTabSz="914377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Designed for the game of Jeopardy</a:t>
            </a:r>
          </a:p>
          <a:p>
            <a:pPr marL="342874" indent="-342874" defTabSz="914377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How does it work:</a:t>
            </a:r>
          </a:p>
          <a:p>
            <a:pPr marL="742895" lvl="1" indent="-285730" defTabSz="914377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kern="0" dirty="0">
                <a:latin typeface="Calibri" pitchFamily="34" charset="0"/>
              </a:rPr>
              <a:t>Sophisticated NLP: deep analysis of questions, noisy matching of questions to potential answers</a:t>
            </a:r>
          </a:p>
          <a:p>
            <a:pPr marL="742895" lvl="1" indent="-285730" defTabSz="914377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kern="0" dirty="0">
                <a:latin typeface="Calibri" pitchFamily="34" charset="0"/>
              </a:rPr>
              <a:t>Lots of data: onboard storage contains a huge collection of documents (e.g. Wikipedia, etc.), exploits redundancy</a:t>
            </a:r>
          </a:p>
          <a:p>
            <a:pPr marL="742895" lvl="1" indent="-285730" defTabSz="914377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kern="0" dirty="0">
                <a:latin typeface="Calibri" pitchFamily="34" charset="0"/>
              </a:rPr>
              <a:t>Lots of computation: 90+ servers</a:t>
            </a:r>
          </a:p>
          <a:p>
            <a:pPr marL="342874" indent="-342874" defTabSz="914377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Can beat all of the people all of the time?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0" y="1289263"/>
            <a:ext cx="4571999" cy="55687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Translation</a:t>
            </a:r>
          </a:p>
        </p:txBody>
      </p:sp>
      <p:sp>
        <p:nvSpPr>
          <p:cNvPr id="38915" name="Content Placeholder 4"/>
          <p:cNvSpPr>
            <a:spLocks noGrp="1"/>
          </p:cNvSpPr>
          <p:nvPr>
            <p:ph idx="1"/>
          </p:nvPr>
        </p:nvSpPr>
        <p:spPr>
          <a:xfrm>
            <a:off x="2514600" y="4038607"/>
            <a:ext cx="9271000" cy="2087565"/>
          </a:xfrm>
        </p:spPr>
        <p:txBody>
          <a:bodyPr/>
          <a:lstStyle/>
          <a:p>
            <a:r>
              <a:rPr lang="en-US" sz="2500" dirty="0"/>
              <a:t>Translate text from one language to another</a:t>
            </a:r>
          </a:p>
          <a:p>
            <a:r>
              <a:rPr lang="en-US" sz="2500" dirty="0"/>
              <a:t>Recombines fragments of example translations</a:t>
            </a:r>
          </a:p>
          <a:p>
            <a:r>
              <a:rPr lang="en-US" sz="2500" dirty="0"/>
              <a:t>Challenges:</a:t>
            </a:r>
          </a:p>
          <a:p>
            <a:pPr lvl="1"/>
            <a:r>
              <a:rPr lang="en-US" sz="2300" dirty="0"/>
              <a:t>What fragments?  [learning to translate]</a:t>
            </a:r>
          </a:p>
          <a:p>
            <a:pPr lvl="1"/>
            <a:r>
              <a:rPr lang="en-US" sz="2300" dirty="0"/>
              <a:t>How to make efficient?  [fast translation search]</a:t>
            </a:r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2" cstate="print"/>
          <a:srcRect l="7121" t="21938" r="10979" b="50627"/>
          <a:stretch>
            <a:fillRect/>
          </a:stretch>
        </p:blipFill>
        <p:spPr bwMode="auto">
          <a:xfrm>
            <a:off x="878655" y="1371609"/>
            <a:ext cx="4607751" cy="2256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 cstate="print"/>
          <a:srcRect l="4761" t="14677" r="7295" b="52715"/>
          <a:stretch>
            <a:fillRect/>
          </a:stretch>
        </p:blipFill>
        <p:spPr bwMode="auto">
          <a:xfrm>
            <a:off x="6324600" y="1371609"/>
            <a:ext cx="4902200" cy="22601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Dictionary Lookups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314DA1-1096-42CC-88A9-EEDA68F99013}" type="slidenum">
              <a:rPr lang="en-US" smtClean="0">
                <a:latin typeface="Arial" pitchFamily="34" charset="0"/>
              </a:rPr>
              <a:pPr>
                <a:defRPr/>
              </a:pPr>
              <a:t>16</a:t>
            </a:fld>
            <a:endParaRPr lang="en-US">
              <a:latin typeface="Arial" pitchFamily="34" charset="0"/>
            </a:endParaRP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2" cstate="print"/>
          <a:srcRect t="88789" b="2549"/>
          <a:stretch>
            <a:fillRect/>
          </a:stretch>
        </p:blipFill>
        <p:spPr bwMode="auto">
          <a:xfrm>
            <a:off x="175260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18407" r="25000" b="18791"/>
          <a:stretch>
            <a:fillRect/>
          </a:stretch>
        </p:blipFill>
        <p:spPr bwMode="auto">
          <a:xfrm>
            <a:off x="2514607" y="1447800"/>
            <a:ext cx="744920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t="18407" b="5797"/>
          <a:stretch>
            <a:fillRect/>
          </a:stretch>
        </p:blipFill>
        <p:spPr bwMode="auto">
          <a:xfrm>
            <a:off x="14478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3" name="Picture 3"/>
          <p:cNvPicPr>
            <a:picLocks noChangeAspect="1" noChangeArrowheads="1"/>
          </p:cNvPicPr>
          <p:nvPr/>
        </p:nvPicPr>
        <p:blipFill>
          <a:blip r:embed="rId3" cstate="print"/>
          <a:srcRect t="18407" b="5797"/>
          <a:stretch>
            <a:fillRect/>
          </a:stretch>
        </p:blipFill>
        <p:spPr bwMode="auto">
          <a:xfrm>
            <a:off x="14478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4" name="Picture 4"/>
          <p:cNvPicPr>
            <a:picLocks noChangeAspect="1" noChangeArrowheads="1"/>
          </p:cNvPicPr>
          <p:nvPr/>
        </p:nvPicPr>
        <p:blipFill>
          <a:blip r:embed="rId4" cstate="print"/>
          <a:srcRect t="18407" b="5797"/>
          <a:stretch>
            <a:fillRect/>
          </a:stretch>
        </p:blipFill>
        <p:spPr bwMode="auto">
          <a:xfrm>
            <a:off x="14478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5" name="Picture 5"/>
          <p:cNvPicPr>
            <a:picLocks noChangeAspect="1" noChangeArrowheads="1"/>
          </p:cNvPicPr>
          <p:nvPr/>
        </p:nvPicPr>
        <p:blipFill>
          <a:blip r:embed="rId5" cstate="print"/>
          <a:srcRect t="18407" b="5797"/>
          <a:stretch>
            <a:fillRect/>
          </a:stretch>
        </p:blipFill>
        <p:spPr bwMode="auto">
          <a:xfrm>
            <a:off x="14478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6" name="Picture 6"/>
          <p:cNvPicPr>
            <a:picLocks noChangeAspect="1" noChangeArrowheads="1"/>
          </p:cNvPicPr>
          <p:nvPr/>
        </p:nvPicPr>
        <p:blipFill>
          <a:blip r:embed="rId6" cstate="print"/>
          <a:srcRect t="17325" b="5797"/>
          <a:stretch>
            <a:fillRect/>
          </a:stretch>
        </p:blipFill>
        <p:spPr bwMode="auto">
          <a:xfrm>
            <a:off x="1447800" y="12192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7" name="Picture 7"/>
          <p:cNvPicPr>
            <a:picLocks noChangeAspect="1" noChangeArrowheads="1"/>
          </p:cNvPicPr>
          <p:nvPr/>
        </p:nvPicPr>
        <p:blipFill>
          <a:blip r:embed="rId7" cstate="print"/>
          <a:srcRect t="18407" b="5797"/>
          <a:stretch>
            <a:fillRect/>
          </a:stretch>
        </p:blipFill>
        <p:spPr bwMode="auto">
          <a:xfrm>
            <a:off x="14478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8" name="Picture 8"/>
          <p:cNvPicPr>
            <a:picLocks noChangeAspect="1" noChangeArrowheads="1"/>
          </p:cNvPicPr>
          <p:nvPr/>
        </p:nvPicPr>
        <p:blipFill>
          <a:blip r:embed="rId8" cstate="print"/>
          <a:srcRect t="19490" b="5797"/>
          <a:stretch>
            <a:fillRect/>
          </a:stretch>
        </p:blipFill>
        <p:spPr bwMode="auto">
          <a:xfrm>
            <a:off x="1447800" y="13716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9" name="Picture 9"/>
          <p:cNvPicPr>
            <a:picLocks noChangeAspect="1" noChangeArrowheads="1"/>
          </p:cNvPicPr>
          <p:nvPr/>
        </p:nvPicPr>
        <p:blipFill>
          <a:blip r:embed="rId9" cstate="print"/>
          <a:srcRect t="19490" b="5797"/>
          <a:stretch>
            <a:fillRect/>
          </a:stretch>
        </p:blipFill>
        <p:spPr bwMode="auto">
          <a:xfrm>
            <a:off x="1447800" y="13716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MT: 60 Years in 60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t="17325" b="9046"/>
          <a:stretch>
            <a:fillRect/>
          </a:stretch>
        </p:blipFill>
        <p:spPr bwMode="auto">
          <a:xfrm>
            <a:off x="1447800" y="121920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1171" name="Picture 3"/>
          <p:cNvPicPr>
            <a:picLocks noChangeAspect="1" noChangeArrowheads="1"/>
          </p:cNvPicPr>
          <p:nvPr/>
        </p:nvPicPr>
        <p:blipFill>
          <a:blip r:embed="rId3" cstate="print"/>
          <a:srcRect t="17325" b="9046"/>
          <a:stretch>
            <a:fillRect/>
          </a:stretch>
        </p:blipFill>
        <p:spPr bwMode="auto">
          <a:xfrm>
            <a:off x="1447800" y="121920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1172" name="Picture 4"/>
          <p:cNvPicPr>
            <a:picLocks noChangeAspect="1" noChangeArrowheads="1"/>
          </p:cNvPicPr>
          <p:nvPr/>
        </p:nvPicPr>
        <p:blipFill>
          <a:blip r:embed="rId4" cstate="print"/>
          <a:srcRect t="17325" b="10129"/>
          <a:stretch>
            <a:fillRect/>
          </a:stretch>
        </p:blipFill>
        <p:spPr bwMode="auto">
          <a:xfrm>
            <a:off x="1447800" y="1219200"/>
            <a:ext cx="9144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1173" name="Picture 5"/>
          <p:cNvPicPr>
            <a:picLocks noChangeAspect="1" noChangeArrowheads="1"/>
          </p:cNvPicPr>
          <p:nvPr/>
        </p:nvPicPr>
        <p:blipFill>
          <a:blip r:embed="rId5" cstate="print"/>
          <a:srcRect t="17325" b="9046"/>
          <a:stretch>
            <a:fillRect/>
          </a:stretch>
        </p:blipFill>
        <p:spPr bwMode="auto">
          <a:xfrm>
            <a:off x="1447800" y="121920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Machine Translation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t="18407" b="4715"/>
          <a:stretch>
            <a:fillRect/>
          </a:stretch>
        </p:blipFill>
        <p:spPr bwMode="auto">
          <a:xfrm>
            <a:off x="1447800" y="12192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7315" name="Picture 3"/>
          <p:cNvPicPr>
            <a:picLocks noChangeAspect="1" noChangeArrowheads="1"/>
          </p:cNvPicPr>
          <p:nvPr/>
        </p:nvPicPr>
        <p:blipFill>
          <a:blip r:embed="rId3" cstate="print"/>
          <a:srcRect t="18407" b="4715"/>
          <a:stretch>
            <a:fillRect/>
          </a:stretch>
        </p:blipFill>
        <p:spPr bwMode="auto">
          <a:xfrm>
            <a:off x="1447800" y="12192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7316" name="Picture 4"/>
          <p:cNvPicPr>
            <a:picLocks noChangeAspect="1" noChangeArrowheads="1"/>
          </p:cNvPicPr>
          <p:nvPr/>
        </p:nvPicPr>
        <p:blipFill>
          <a:blip r:embed="rId4" cstate="print"/>
          <a:srcRect t="19490" b="4715"/>
          <a:stretch>
            <a:fillRect/>
          </a:stretch>
        </p:blipFill>
        <p:spPr bwMode="auto">
          <a:xfrm>
            <a:off x="14478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7317" name="Picture 5"/>
          <p:cNvPicPr>
            <a:picLocks noChangeAspect="1" noChangeArrowheads="1"/>
          </p:cNvPicPr>
          <p:nvPr/>
        </p:nvPicPr>
        <p:blipFill>
          <a:blip r:embed="rId5" cstate="print"/>
          <a:srcRect t="19490" b="4715"/>
          <a:stretch>
            <a:fillRect/>
          </a:stretch>
        </p:blipFill>
        <p:spPr bwMode="auto">
          <a:xfrm>
            <a:off x="14478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7318" name="Picture 6"/>
          <p:cNvPicPr>
            <a:picLocks noChangeAspect="1" noChangeArrowheads="1"/>
          </p:cNvPicPr>
          <p:nvPr/>
        </p:nvPicPr>
        <p:blipFill>
          <a:blip r:embed="rId6" cstate="print"/>
          <a:srcRect t="19490" b="4715"/>
          <a:stretch>
            <a:fillRect/>
          </a:stretch>
        </p:blipFill>
        <p:spPr bwMode="auto">
          <a:xfrm>
            <a:off x="14478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Translate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Far: Foundational Methods</a:t>
            </a:r>
          </a:p>
        </p:txBody>
      </p:sp>
      <p:pic>
        <p:nvPicPr>
          <p:cNvPr id="9" name="Picture 2" descr="http://www-inst.eecs.berkeley.edu/~cs188/fa08/projects/reinforcement/craw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7" y="4495810"/>
            <a:ext cx="25431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http://www-inst.eecs.berkeley.edu/~cs188/fa08/projects/reinforcement/pac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3" y="2057408"/>
            <a:ext cx="3390900" cy="1390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http://www-inst.eecs.berkeley.edu/~cs188/fa09/projects/search/maze.png"/>
          <p:cNvPicPr>
            <a:picLocks noChangeAspect="1" noChangeArrowheads="1"/>
          </p:cNvPicPr>
          <p:nvPr/>
        </p:nvPicPr>
        <p:blipFill>
          <a:blip r:embed="rId4" cstate="print"/>
          <a:srcRect t="53482"/>
          <a:stretch>
            <a:fillRect/>
          </a:stretch>
        </p:blipFill>
        <p:spPr bwMode="auto">
          <a:xfrm>
            <a:off x="1981201" y="1905009"/>
            <a:ext cx="34194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GHOSTBUSTERS"/>
          <p:cNvPicPr>
            <a:picLocks noChangeAspect="1" noChangeArrowheads="1"/>
          </p:cNvPicPr>
          <p:nvPr/>
        </p:nvPicPr>
        <p:blipFill>
          <a:blip r:embed="rId5" cstate="print"/>
          <a:srcRect b="14465"/>
          <a:stretch>
            <a:fillRect/>
          </a:stretch>
        </p:blipFill>
        <p:spPr bwMode="auto">
          <a:xfrm>
            <a:off x="6781800" y="3886200"/>
            <a:ext cx="3810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HMM Translation Model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9878EA-301D-43D4-9637-72967D363B28}" type="slidenum">
              <a:rPr lang="en-US" smtClean="0">
                <a:latin typeface="Arial" pitchFamily="34" charset="0"/>
              </a:rPr>
              <a:pPr>
                <a:defRPr/>
              </a:pPr>
              <a:t>20</a:t>
            </a:fld>
            <a:endParaRPr lang="en-US">
              <a:latin typeface="Arial" pitchFamily="34" charset="0"/>
            </a:endParaRP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 cstate="print"/>
          <a:srcRect t="20573" b="4715"/>
          <a:stretch>
            <a:fillRect/>
          </a:stretch>
        </p:blipFill>
        <p:spPr bwMode="auto">
          <a:xfrm>
            <a:off x="1371600" y="12954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5412" y="1752605"/>
            <a:ext cx="4800600" cy="425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Levels of Transfer</a:t>
            </a:r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 cstate="print"/>
          <a:srcRect l="49500" r="2911"/>
          <a:stretch>
            <a:fillRect/>
          </a:stretch>
        </p:blipFill>
        <p:spPr bwMode="auto">
          <a:xfrm>
            <a:off x="8024815" y="4945072"/>
            <a:ext cx="2490788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3"/>
          <p:cNvPicPr>
            <a:picLocks noChangeAspect="1" noChangeArrowheads="1"/>
          </p:cNvPicPr>
          <p:nvPr/>
        </p:nvPicPr>
        <p:blipFill>
          <a:blip r:embed="rId4" cstate="print"/>
          <a:srcRect l="51765"/>
          <a:stretch>
            <a:fillRect/>
          </a:stretch>
        </p:blipFill>
        <p:spPr bwMode="auto">
          <a:xfrm>
            <a:off x="7948618" y="3421063"/>
            <a:ext cx="234315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62618" y="1592266"/>
            <a:ext cx="4567239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2"/>
          <p:cNvPicPr>
            <a:picLocks noChangeAspect="1" noChangeArrowheads="1"/>
          </p:cNvPicPr>
          <p:nvPr/>
        </p:nvPicPr>
        <p:blipFill>
          <a:blip r:embed="rId3" cstate="print"/>
          <a:srcRect r="65514"/>
          <a:stretch>
            <a:fillRect/>
          </a:stretch>
        </p:blipFill>
        <p:spPr bwMode="auto">
          <a:xfrm>
            <a:off x="6296025" y="4883151"/>
            <a:ext cx="180498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3"/>
          <p:cNvPicPr>
            <a:picLocks noChangeAspect="1" noChangeArrowheads="1"/>
          </p:cNvPicPr>
          <p:nvPr/>
        </p:nvPicPr>
        <p:blipFill>
          <a:blip r:embed="rId4" cstate="print"/>
          <a:srcRect t="10001" r="65491"/>
          <a:stretch>
            <a:fillRect/>
          </a:stretch>
        </p:blipFill>
        <p:spPr bwMode="auto">
          <a:xfrm>
            <a:off x="6196012" y="3421063"/>
            <a:ext cx="1676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5357812" y="2887663"/>
            <a:ext cx="1143000" cy="6858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67412" y="4259263"/>
            <a:ext cx="914400" cy="3810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043612" y="5249863"/>
            <a:ext cx="228600" cy="762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Translation</a:t>
            </a: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 cstate="print"/>
          <a:srcRect t="18407" b="6880"/>
          <a:stretch>
            <a:fillRect/>
          </a:stretch>
        </p:blipFill>
        <p:spPr bwMode="auto">
          <a:xfrm>
            <a:off x="1600200" y="12954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18407" b="6880"/>
          <a:stretch>
            <a:fillRect/>
          </a:stretch>
        </p:blipFill>
        <p:spPr bwMode="auto">
          <a:xfrm>
            <a:off x="1600200" y="12954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t="18407" b="6880"/>
          <a:stretch>
            <a:fillRect/>
          </a:stretch>
        </p:blipFill>
        <p:spPr bwMode="auto">
          <a:xfrm>
            <a:off x="1600200" y="12954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 t="18407" b="6880"/>
          <a:stretch>
            <a:fillRect/>
          </a:stretch>
        </p:blipFill>
        <p:spPr bwMode="auto">
          <a:xfrm>
            <a:off x="1600200" y="12954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t="18407" b="5797"/>
          <a:stretch>
            <a:fillRect/>
          </a:stretch>
        </p:blipFill>
        <p:spPr bwMode="auto">
          <a:xfrm>
            <a:off x="15240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0387" name="Picture 3"/>
          <p:cNvPicPr>
            <a:picLocks noChangeAspect="1" noChangeArrowheads="1"/>
          </p:cNvPicPr>
          <p:nvPr/>
        </p:nvPicPr>
        <p:blipFill>
          <a:blip r:embed="rId3" cstate="print"/>
          <a:srcRect t="18407" b="5797"/>
          <a:stretch>
            <a:fillRect/>
          </a:stretch>
        </p:blipFill>
        <p:spPr bwMode="auto">
          <a:xfrm>
            <a:off x="15240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0388" name="Picture 4"/>
          <p:cNvPicPr>
            <a:picLocks noChangeAspect="1" noChangeArrowheads="1"/>
          </p:cNvPicPr>
          <p:nvPr/>
        </p:nvPicPr>
        <p:blipFill>
          <a:blip r:embed="rId4" cstate="print"/>
          <a:srcRect t="18407" b="5797"/>
          <a:stretch>
            <a:fillRect/>
          </a:stretch>
        </p:blipFill>
        <p:spPr bwMode="auto">
          <a:xfrm>
            <a:off x="1524000" y="12954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Syntactic MT System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Syntactic MT Output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6245233"/>
            <a:ext cx="2133600" cy="476251"/>
          </a:xfrm>
        </p:spPr>
        <p:txBody>
          <a:bodyPr/>
          <a:lstStyle/>
          <a:p>
            <a:pPr>
              <a:defRPr/>
            </a:pPr>
            <a:fld id="{88766A3B-B861-4143-9843-69B7B6718C07}" type="slidenum">
              <a:rPr lang="en-US" smtClean="0">
                <a:latin typeface="Arial" pitchFamily="34" charset="0"/>
              </a:rPr>
              <a:pPr>
                <a:defRPr/>
              </a:pPr>
              <a:t>24</a:t>
            </a:fld>
            <a:endParaRPr lang="en-US">
              <a:latin typeface="Arial" pitchFamily="34" charset="0"/>
            </a:endParaRP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 cstate="print"/>
          <a:srcRect t="17325" b="4715"/>
          <a:stretch>
            <a:fillRect/>
          </a:stretch>
        </p:blipFill>
        <p:spPr bwMode="auto">
          <a:xfrm>
            <a:off x="1447800" y="12192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858000" y="2438400"/>
            <a:ext cx="3200400" cy="403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5" name="TextBox 8"/>
          <p:cNvSpPr txBox="1">
            <a:spLocks noChangeArrowheads="1"/>
          </p:cNvSpPr>
          <p:nvPr/>
        </p:nvSpPr>
        <p:spPr bwMode="auto">
          <a:xfrm>
            <a:off x="7950208" y="5943601"/>
            <a:ext cx="255372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[ISI MT system output]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Starcraft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846" y="939800"/>
            <a:ext cx="8528308" cy="568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64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Starcraft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7" name="Picture 2" descr="http://www.johneh.com/wp-content/uploads/2009/04/starcraf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5240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09556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Starcraft?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19202"/>
            <a:ext cx="9296400" cy="534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8991600" y="6400800"/>
            <a:ext cx="3048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Image from Ben Weber</a:t>
            </a:r>
          </a:p>
        </p:txBody>
      </p:sp>
    </p:spTree>
    <p:extLst>
      <p:ext uri="{BB962C8B-B14F-4D97-AF65-F5344CB8AC3E}">
        <p14:creationId xmlns:p14="http://schemas.microsoft.com/office/powerpoint/2010/main" val="2956265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Starcraft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5181600" cy="4525963"/>
          </a:xfrm>
        </p:spPr>
        <p:txBody>
          <a:bodyPr/>
          <a:lstStyle/>
          <a:p>
            <a:r>
              <a:rPr lang="en-US" sz="2400" dirty="0"/>
              <a:t>The game of </a:t>
            </a:r>
            <a:r>
              <a:rPr lang="en-US" sz="2400" dirty="0" err="1"/>
              <a:t>Starcraft</a:t>
            </a:r>
            <a:r>
              <a:rPr lang="en-US" sz="2400" dirty="0"/>
              <a:t> is:</a:t>
            </a:r>
          </a:p>
          <a:p>
            <a:pPr lvl="1"/>
            <a:r>
              <a:rPr lang="en-US" sz="2000" dirty="0"/>
              <a:t>Adversarial</a:t>
            </a:r>
          </a:p>
          <a:p>
            <a:pPr lvl="1"/>
            <a:r>
              <a:rPr lang="en-US" sz="2000" dirty="0"/>
              <a:t>Long Horizon</a:t>
            </a:r>
          </a:p>
          <a:p>
            <a:pPr lvl="1"/>
            <a:r>
              <a:rPr lang="en-US" sz="2000" dirty="0"/>
              <a:t>Partially Observable</a:t>
            </a:r>
          </a:p>
          <a:p>
            <a:pPr lvl="1"/>
            <a:r>
              <a:rPr lang="en-US" sz="2000" dirty="0" err="1"/>
              <a:t>Realtime</a:t>
            </a:r>
            <a:endParaRPr lang="en-US" sz="2000" dirty="0"/>
          </a:p>
          <a:p>
            <a:pPr lvl="1"/>
            <a:r>
              <a:rPr lang="en-US" sz="2000" dirty="0"/>
              <a:t>Huge branching factor</a:t>
            </a:r>
          </a:p>
          <a:p>
            <a:pPr lvl="1"/>
            <a:r>
              <a:rPr lang="en-US" sz="2000" dirty="0"/>
              <a:t>Concurrent</a:t>
            </a:r>
          </a:p>
          <a:p>
            <a:pPr lvl="1"/>
            <a:r>
              <a:rPr lang="en-US" sz="2000" dirty="0"/>
              <a:t>Resource-rich</a:t>
            </a:r>
          </a:p>
          <a:p>
            <a:pPr lvl="1"/>
            <a:r>
              <a:rPr lang="en-US" sz="2000" dirty="0"/>
              <a:t>…</a:t>
            </a:r>
          </a:p>
          <a:p>
            <a:pPr lvl="1"/>
            <a:endParaRPr lang="en-US" sz="2000" dirty="0"/>
          </a:p>
          <a:p>
            <a:r>
              <a:rPr lang="en-US" sz="2400" dirty="0"/>
              <a:t>No single algorithm (e.g. </a:t>
            </a:r>
            <a:r>
              <a:rPr lang="en-US" sz="2400" dirty="0" err="1"/>
              <a:t>minimax</a:t>
            </a:r>
            <a:r>
              <a:rPr lang="en-US" sz="2400" dirty="0"/>
              <a:t>) will solve it off-the-shelf!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5112" y="1371600"/>
            <a:ext cx="4967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http://www.geocities.co.jp/Playtown-Dice/2537/photo/dragoon_ru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5112" y="3505202"/>
            <a:ext cx="4941888" cy="293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293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Starcraft AIs: AIIDE 2010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838200" y="5562600"/>
            <a:ext cx="10972800" cy="1295400"/>
          </a:xfrm>
        </p:spPr>
        <p:txBody>
          <a:bodyPr/>
          <a:lstStyle/>
          <a:p>
            <a:r>
              <a:rPr lang="en-US" dirty="0"/>
              <a:t>28 Teams: international entrants, universities, research labs…</a:t>
            </a:r>
          </a:p>
          <a:p>
            <a:endParaRPr lang="en-US" dirty="0"/>
          </a:p>
        </p:txBody>
      </p:sp>
      <p:pic>
        <p:nvPicPr>
          <p:cNvPr id="16389" name="Picture 2" descr="http://www.johneh.com/wp-content/uploads/2009/04/starcraf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689100"/>
            <a:ext cx="314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C:\Documents and Settings\Dan\Local Settings\Temporary Internet Files\Content.IE5\EBEGLUTG\MC900431576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676401"/>
            <a:ext cx="19050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Documents and Settings\Dan\Local Settings\Temporary Internet Files\Content.IE5\EBEGLUTG\MC900431576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200" y="1752601"/>
            <a:ext cx="19050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581400"/>
            <a:ext cx="3443288" cy="1497013"/>
          </a:xfrm>
          <a:prstGeom prst="rect">
            <a:avLst/>
          </a:prstGeom>
          <a:solidFill>
            <a:srgbClr val="6699FF"/>
          </a:solidFill>
          <a:ln w="57150">
            <a:solidFill>
              <a:srgbClr val="6699FF"/>
            </a:solidFill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3581400"/>
            <a:ext cx="3443288" cy="1497013"/>
          </a:xfrm>
          <a:prstGeom prst="rect">
            <a:avLst/>
          </a:prstGeom>
          <a:solidFill>
            <a:srgbClr val="6699FF"/>
          </a:solidFill>
          <a:ln w="57150">
            <a:solidFill>
              <a:srgbClr val="FF7C80"/>
            </a:solidFill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743" y="1143001"/>
            <a:ext cx="2585713" cy="23241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8291" y="1066800"/>
            <a:ext cx="3123218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3524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www-inst.eecs.berkeley.edu/~cs188/fa08/projects/reinforcement/craw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7" y="4495810"/>
            <a:ext cx="25431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www-inst.eecs.berkeley.edu/~cs188/fa08/projects/reinforcement/pac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3" y="2057408"/>
            <a:ext cx="3390900" cy="1390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www-inst.eecs.berkeley.edu/~cs188/fa09/projects/search/maze.png"/>
          <p:cNvPicPr>
            <a:picLocks noChangeAspect="1" noChangeArrowheads="1"/>
          </p:cNvPicPr>
          <p:nvPr/>
        </p:nvPicPr>
        <p:blipFill>
          <a:blip r:embed="rId4" cstate="print"/>
          <a:srcRect t="53482"/>
          <a:stretch>
            <a:fillRect/>
          </a:stretch>
        </p:blipFill>
        <p:spPr bwMode="auto">
          <a:xfrm>
            <a:off x="1981201" y="1905009"/>
            <a:ext cx="34194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GHOSTBUSTERS"/>
          <p:cNvPicPr>
            <a:picLocks noChangeAspect="1" noChangeArrowheads="1"/>
          </p:cNvPicPr>
          <p:nvPr/>
        </p:nvPicPr>
        <p:blipFill>
          <a:blip r:embed="rId5" cstate="print"/>
          <a:srcRect b="14465"/>
          <a:stretch>
            <a:fillRect/>
          </a:stretch>
        </p:blipFill>
        <p:spPr bwMode="auto">
          <a:xfrm>
            <a:off x="6781800" y="3886200"/>
            <a:ext cx="3810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Now: Advanced Applications</a:t>
            </a:r>
          </a:p>
        </p:txBody>
      </p:sp>
      <p:pic>
        <p:nvPicPr>
          <p:cNvPr id="6" name="Picture 3" descr="C:\Documents and Settings\Pieter Abbeel\Desktop\dog\DSC_0012.JPG"/>
          <p:cNvPicPr>
            <a:picLocks noChangeAspect="1" noChangeArrowheads="1"/>
          </p:cNvPicPr>
          <p:nvPr/>
        </p:nvPicPr>
        <p:blipFill>
          <a:blip r:embed="rId6" cstate="print"/>
          <a:srcRect r="19331"/>
          <a:stretch>
            <a:fillRect/>
          </a:stretch>
        </p:blipFill>
        <p:spPr bwMode="auto">
          <a:xfrm>
            <a:off x="1752600" y="4038610"/>
            <a:ext cx="3810000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fin2"/>
          <p:cNvPicPr>
            <a:picLocks noChangeAspect="1" noChangeArrowheads="1"/>
          </p:cNvPicPr>
          <p:nvPr/>
        </p:nvPicPr>
        <p:blipFill>
          <a:blip r:embed="rId7" cstate="print"/>
          <a:srcRect l="27153" t="41220" r="7092" b="18393"/>
          <a:stretch>
            <a:fillRect/>
          </a:stretch>
        </p:blipFill>
        <p:spPr bwMode="auto">
          <a:xfrm>
            <a:off x="6553207" y="3962400"/>
            <a:ext cx="4213767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1314" name="Picture 2" descr="http://www.johneh.com/wp-content/uploads/2009/04/starcraft.jpg"/>
          <p:cNvPicPr>
            <a:picLocks noChangeAspect="1" noChangeArrowheads="1"/>
          </p:cNvPicPr>
          <p:nvPr/>
        </p:nvPicPr>
        <p:blipFill>
          <a:blip r:embed="rId8" cstate="print"/>
          <a:srcRect t="17390"/>
          <a:stretch>
            <a:fillRect/>
          </a:stretch>
        </p:blipFill>
        <p:spPr bwMode="auto">
          <a:xfrm>
            <a:off x="6705600" y="1333501"/>
            <a:ext cx="399732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/>
          <a:srcRect l="59166" t="23822" r="16667" b="39365"/>
          <a:stretch>
            <a:fillRect/>
          </a:stretch>
        </p:blipFill>
        <p:spPr bwMode="auto">
          <a:xfrm>
            <a:off x="3505200" y="1295400"/>
            <a:ext cx="2209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1371607" y="1452572"/>
            <a:ext cx="2365375" cy="2357437"/>
            <a:chOff x="927981" y="6172200"/>
            <a:chExt cx="3364619" cy="3352800"/>
          </a:xfrm>
        </p:grpSpPr>
        <p:pic>
          <p:nvPicPr>
            <p:cNvPr id="20494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 l="1035" t="4349" r="54501"/>
            <a:stretch>
              <a:fillRect/>
            </a:stretch>
          </p:blipFill>
          <p:spPr bwMode="auto">
            <a:xfrm>
              <a:off x="1016000" y="6172200"/>
              <a:ext cx="3276600" cy="335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5" name="Rectangle 40"/>
            <p:cNvSpPr>
              <a:spLocks noChangeArrowheads="1"/>
            </p:cNvSpPr>
            <p:nvPr/>
          </p:nvSpPr>
          <p:spPr bwMode="auto">
            <a:xfrm>
              <a:off x="927981" y="6172200"/>
              <a:ext cx="457200" cy="304801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3100" dirty="0">
                <a:solidFill>
                  <a:srgbClr val="000000"/>
                </a:solidFill>
                <a:latin typeface="Arial Narrow" pitchFamily="34" charset="0"/>
                <a:sym typeface="Arial Narrow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600849"/>
            <a:ext cx="6624987" cy="42441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Berkeley Overmind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6553200" y="1524000"/>
            <a:ext cx="4953000" cy="3886200"/>
          </a:xfrm>
          <a:prstGeom prst="cloudCallout">
            <a:avLst>
              <a:gd name="adj1" fmla="val -85087"/>
              <a:gd name="adj2" fmla="val -40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543800" y="2133601"/>
            <a:ext cx="3810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latin typeface="Calibri" pitchFamily="34" charset="0"/>
              </a:rPr>
              <a:t>Search: path planning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543800" y="2906713"/>
            <a:ext cx="3810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Minimax</a:t>
            </a:r>
            <a:r>
              <a:rPr lang="en-US" dirty="0">
                <a:latin typeface="Calibri" pitchFamily="34" charset="0"/>
              </a:rPr>
              <a:t>: targeting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543800" y="3287713"/>
            <a:ext cx="3810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latin typeface="Calibri" pitchFamily="34" charset="0"/>
              </a:rPr>
              <a:t>Learning: micro control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543800" y="3679826"/>
            <a:ext cx="3810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 pitchFamily="34" charset="0"/>
              </a:rPr>
              <a:t>Inference: tracking units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543800" y="4049713"/>
            <a:ext cx="3810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latin typeface="Calibri" pitchFamily="34" charset="0"/>
              </a:rPr>
              <a:t>Scheduling: resources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543800" y="4430713"/>
            <a:ext cx="3810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 pitchFamily="34" charset="0"/>
              </a:rPr>
              <a:t>Hierarchical control</a:t>
            </a:r>
          </a:p>
        </p:txBody>
      </p:sp>
      <p:sp>
        <p:nvSpPr>
          <p:cNvPr id="17420" name="TextBox 14"/>
          <p:cNvSpPr txBox="1">
            <a:spLocks noChangeArrowheads="1"/>
          </p:cNvSpPr>
          <p:nvPr/>
        </p:nvSpPr>
        <p:spPr bwMode="auto">
          <a:xfrm>
            <a:off x="0" y="6107113"/>
            <a:ext cx="12192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http://overmind.eecs.berkeley.edu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543800" y="2514601"/>
            <a:ext cx="3810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latin typeface="Calibri" pitchFamily="34" charset="0"/>
              </a:rPr>
              <a:t>CSPs: base layout</a:t>
            </a:r>
          </a:p>
        </p:txBody>
      </p:sp>
    </p:spTree>
    <p:extLst>
      <p:ext uri="{BB962C8B-B14F-4D97-AF65-F5344CB8AC3E}">
        <p14:creationId xmlns:p14="http://schemas.microsoft.com/office/powerpoint/2010/main" val="98778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for Pathing</a:t>
            </a: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6577" y="1419226"/>
            <a:ext cx="60674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5"/>
          <p:cNvSpPr txBox="1">
            <a:spLocks noChangeArrowheads="1"/>
          </p:cNvSpPr>
          <p:nvPr/>
        </p:nvSpPr>
        <p:spPr bwMode="auto">
          <a:xfrm>
            <a:off x="8763000" y="6400801"/>
            <a:ext cx="3352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/>
            <a:r>
              <a:rPr lang="en-US" dirty="0">
                <a:latin typeface="Calibri"/>
                <a:cs typeface="Calibri"/>
              </a:rPr>
              <a:t>[</a:t>
            </a:r>
            <a:r>
              <a:rPr lang="en-US" dirty="0" err="1">
                <a:latin typeface="Calibri"/>
                <a:cs typeface="Calibri"/>
              </a:rPr>
              <a:t>Pathing</a:t>
            </a:r>
            <a:r>
              <a:rPr lang="en-US" dirty="0">
                <a:latin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2278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athing -- gas -- wid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389" y="-27782"/>
            <a:ext cx="12241389" cy="6885782"/>
          </a:xfrm>
        </p:spPr>
      </p:pic>
    </p:spTree>
    <p:extLst>
      <p:ext uri="{BB962C8B-B14F-4D97-AF65-F5344CB8AC3E}">
        <p14:creationId xmlns:p14="http://schemas.microsoft.com/office/powerpoint/2010/main" val="371971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Minimax for Targeting</a:t>
            </a:r>
          </a:p>
        </p:txBody>
      </p:sp>
      <p:pic>
        <p:nvPicPr>
          <p:cNvPr id="19461" name="Picture 4" descr="https://mail.google.com/mail/?attid=0.1&amp;disp=emb&amp;view=att&amp;th=12be172fbb65bf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438275"/>
            <a:ext cx="6115051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TextBox 6"/>
          <p:cNvSpPr txBox="1">
            <a:spLocks noChangeArrowheads="1"/>
          </p:cNvSpPr>
          <p:nvPr/>
        </p:nvSpPr>
        <p:spPr bwMode="auto">
          <a:xfrm>
            <a:off x="8686800" y="6400801"/>
            <a:ext cx="33528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/>
            <a:r>
              <a:rPr lang="en-US" sz="2000" dirty="0">
                <a:latin typeface="Calibri"/>
                <a:cs typeface="Calibri"/>
              </a:rPr>
              <a:t>[Targeting]</a:t>
            </a:r>
          </a:p>
        </p:txBody>
      </p:sp>
    </p:spTree>
    <p:extLst>
      <p:ext uri="{BB962C8B-B14F-4D97-AF65-F5344CB8AC3E}">
        <p14:creationId xmlns:p14="http://schemas.microsoft.com/office/powerpoint/2010/main" val="3027150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inimax -- target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8752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Micro Control</a:t>
            </a: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76400"/>
            <a:ext cx="7848600" cy="406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8686800" y="6400801"/>
            <a:ext cx="3352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/>
            <a:r>
              <a:rPr lang="en-US" dirty="0">
                <a:latin typeface="Calibri"/>
                <a:cs typeface="Calibri"/>
              </a:rPr>
              <a:t>[RL, Potential Fields]</a:t>
            </a:r>
          </a:p>
        </p:txBody>
      </p:sp>
    </p:spTree>
    <p:extLst>
      <p:ext uri="{BB962C8B-B14F-4D97-AF65-F5344CB8AC3E}">
        <p14:creationId xmlns:p14="http://schemas.microsoft.com/office/powerpoint/2010/main" val="3965593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/ VPI / Scouting</a:t>
            </a: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447800"/>
            <a:ext cx="6477000" cy="4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Box 5"/>
          <p:cNvSpPr txBox="1">
            <a:spLocks noChangeArrowheads="1"/>
          </p:cNvSpPr>
          <p:nvPr/>
        </p:nvSpPr>
        <p:spPr bwMode="auto">
          <a:xfrm>
            <a:off x="8686800" y="6400801"/>
            <a:ext cx="33528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/>
            <a:r>
              <a:rPr lang="en-US" sz="2000" dirty="0">
                <a:latin typeface="Calibri"/>
                <a:cs typeface="Calibri"/>
              </a:rPr>
              <a:t>[Scouting]</a:t>
            </a:r>
          </a:p>
        </p:txBody>
      </p:sp>
    </p:spTree>
    <p:extLst>
      <p:ext uri="{BB962C8B-B14F-4D97-AF65-F5344CB8AC3E}">
        <p14:creationId xmlns:p14="http://schemas.microsoft.com/office/powerpoint/2010/main" val="409213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AIIDE 2010 Competition</a:t>
            </a:r>
          </a:p>
        </p:txBody>
      </p:sp>
      <p:pic>
        <p:nvPicPr>
          <p:cNvPr id="22534" name="Picture 7"/>
          <p:cNvPicPr>
            <a:picLocks noChangeAspect="1" noChangeArrowheads="1"/>
          </p:cNvPicPr>
          <p:nvPr/>
        </p:nvPicPr>
        <p:blipFill>
          <a:blip r:embed="rId2" cstate="print"/>
          <a:srcRect l="13675"/>
          <a:stretch>
            <a:fillRect/>
          </a:stretch>
        </p:blipFill>
        <p:spPr bwMode="auto">
          <a:xfrm>
            <a:off x="685800" y="4038601"/>
            <a:ext cx="336708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1" y="1371601"/>
            <a:ext cx="2373313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2286001"/>
            <a:ext cx="335280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867400" y="3505200"/>
            <a:ext cx="1676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3166" y="1562100"/>
            <a:ext cx="5456009" cy="415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79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Driving</a:t>
            </a:r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574" y="1282012"/>
            <a:ext cx="8994040" cy="57283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The image “http://robots.stanford.edu/tmp/mqmapgend.gif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 t="22824" r="18947" b="5812"/>
          <a:stretch>
            <a:fillRect/>
          </a:stretch>
        </p:blipFill>
        <p:spPr bwMode="auto">
          <a:xfrm>
            <a:off x="1219200" y="1752607"/>
            <a:ext cx="6400800" cy="4592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388" name="Picture 4" descr="trails_ridge_l"/>
          <p:cNvPicPr>
            <a:picLocks noChangeAspect="1" noChangeArrowheads="1"/>
          </p:cNvPicPr>
          <p:nvPr/>
        </p:nvPicPr>
        <p:blipFill>
          <a:blip r:embed="rId4" cstate="print"/>
          <a:srcRect t="15286"/>
          <a:stretch>
            <a:fillRect/>
          </a:stretch>
        </p:blipFill>
        <p:spPr bwMode="auto">
          <a:xfrm>
            <a:off x="838200" y="1371600"/>
            <a:ext cx="2159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4391" name="Rectangle 7"/>
          <p:cNvSpPr>
            <a:spLocks noChangeArrowheads="1"/>
          </p:cNvSpPr>
          <p:nvPr/>
        </p:nvSpPr>
        <p:spPr bwMode="auto">
          <a:xfrm>
            <a:off x="5410206" y="5105400"/>
            <a:ext cx="3541713" cy="1549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 marL="342891" indent="-342891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/>
            </a:pPr>
            <a:r>
              <a:rPr kumimoji="1" lang="en-US" sz="1600" b="1" dirty="0">
                <a:latin typeface="Arial" charset="0"/>
                <a:cs typeface="+mn-cs"/>
              </a:rPr>
              <a:t>150 mile off-road robot race across the Mojave desert</a:t>
            </a:r>
          </a:p>
          <a:p>
            <a:pPr marL="342891" indent="-342891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/>
            </a:pPr>
            <a:r>
              <a:rPr kumimoji="1" lang="en-US" sz="1600" b="1" dirty="0">
                <a:latin typeface="Arial" charset="0"/>
                <a:cs typeface="+mn-cs"/>
              </a:rPr>
              <a:t>Natural and manmade hazards</a:t>
            </a:r>
          </a:p>
          <a:p>
            <a:pPr marL="342891" indent="-342891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/>
            </a:pPr>
            <a:r>
              <a:rPr kumimoji="1" lang="en-US" sz="1600" b="1" dirty="0">
                <a:latin typeface="Arial" charset="0"/>
                <a:cs typeface="+mn-cs"/>
              </a:rPr>
              <a:t>No driver, no remote control</a:t>
            </a:r>
          </a:p>
          <a:p>
            <a:pPr marL="342891" indent="-342891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/>
            </a:pPr>
            <a:r>
              <a:rPr kumimoji="1" lang="en-US" sz="1600" b="1" dirty="0">
                <a:latin typeface="Arial" charset="0"/>
                <a:cs typeface="+mn-cs"/>
              </a:rPr>
              <a:t>No dynamic passing</a:t>
            </a:r>
          </a:p>
        </p:txBody>
      </p:sp>
      <p:sp>
        <p:nvSpPr>
          <p:cNvPr id="1024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Grand Challenge 2005: Barstow, CA, to </a:t>
            </a:r>
            <a:r>
              <a:rPr lang="en-US" sz="4000" dirty="0" err="1"/>
              <a:t>Primm</a:t>
            </a:r>
            <a:r>
              <a:rPr lang="en-US" sz="4000" dirty="0"/>
              <a:t>, NV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809" y="1447809"/>
            <a:ext cx="4955770" cy="31563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1888" y="1238799"/>
            <a:ext cx="7351712" cy="50090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fin2"/>
          <p:cNvPicPr>
            <a:picLocks noChangeAspect="1" noChangeArrowheads="1"/>
          </p:cNvPicPr>
          <p:nvPr/>
        </p:nvPicPr>
        <p:blipFill>
          <a:blip r:embed="rId3" cstate="print"/>
          <a:srcRect l="13054" t="33893" r="2246" b="14406"/>
          <a:stretch>
            <a:fillRect/>
          </a:stretch>
        </p:blipFill>
        <p:spPr bwMode="auto">
          <a:xfrm>
            <a:off x="2286006" y="1524001"/>
            <a:ext cx="7362825" cy="4497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 Autonomous Car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3201988" y="3109922"/>
            <a:ext cx="1331912" cy="5905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3603625" y="2714626"/>
            <a:ext cx="882651" cy="673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4195764" y="2343160"/>
            <a:ext cx="427037" cy="200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4522789" y="2095509"/>
            <a:ext cx="334963" cy="24923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4870449" y="2005022"/>
            <a:ext cx="152400" cy="250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5813427" y="2039947"/>
            <a:ext cx="26988" cy="384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flipH="1">
            <a:off x="5718176" y="2249497"/>
            <a:ext cx="746125" cy="534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H="1">
            <a:off x="6445252" y="2443173"/>
            <a:ext cx="506413" cy="293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76" name="Freeform 12"/>
          <p:cNvSpPr>
            <a:spLocks/>
          </p:cNvSpPr>
          <p:nvPr/>
        </p:nvSpPr>
        <p:spPr bwMode="auto">
          <a:xfrm>
            <a:off x="6894515" y="3071822"/>
            <a:ext cx="582612" cy="568325"/>
          </a:xfrm>
          <a:custGeom>
            <a:avLst/>
            <a:gdLst>
              <a:gd name="T0" fmla="*/ 2147483647 w 326"/>
              <a:gd name="T1" fmla="*/ 0 h 528"/>
              <a:gd name="T2" fmla="*/ 0 w 326"/>
              <a:gd name="T3" fmla="*/ 2147483647 h 528"/>
              <a:gd name="T4" fmla="*/ 0 60000 65536"/>
              <a:gd name="T5" fmla="*/ 0 60000 65536"/>
              <a:gd name="T6" fmla="*/ 0 w 326"/>
              <a:gd name="T7" fmla="*/ 0 h 528"/>
              <a:gd name="T8" fmla="*/ 326 w 326"/>
              <a:gd name="T9" fmla="*/ 528 h 5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26" h="528">
                <a:moveTo>
                  <a:pt x="326" y="0"/>
                </a:moveTo>
                <a:lnTo>
                  <a:pt x="0" y="52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77" name="Freeform 13"/>
          <p:cNvSpPr>
            <a:spLocks/>
          </p:cNvSpPr>
          <p:nvPr/>
        </p:nvSpPr>
        <p:spPr bwMode="auto">
          <a:xfrm>
            <a:off x="6256345" y="2809875"/>
            <a:ext cx="885825" cy="1042988"/>
          </a:xfrm>
          <a:custGeom>
            <a:avLst/>
            <a:gdLst>
              <a:gd name="T0" fmla="*/ 2147483647 w 501"/>
              <a:gd name="T1" fmla="*/ 0 h 605"/>
              <a:gd name="T2" fmla="*/ 0 w 501"/>
              <a:gd name="T3" fmla="*/ 2147483647 h 605"/>
              <a:gd name="T4" fmla="*/ 0 60000 65536"/>
              <a:gd name="T5" fmla="*/ 0 60000 65536"/>
              <a:gd name="T6" fmla="*/ 0 w 501"/>
              <a:gd name="T7" fmla="*/ 0 h 605"/>
              <a:gd name="T8" fmla="*/ 501 w 501"/>
              <a:gd name="T9" fmla="*/ 605 h 6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01" h="605">
                <a:moveTo>
                  <a:pt x="501" y="0"/>
                </a:moveTo>
                <a:cubicBezTo>
                  <a:pt x="418" y="100"/>
                  <a:pt x="104" y="479"/>
                  <a:pt x="0" y="605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1278" name="Text Box 15"/>
          <p:cNvSpPr txBox="1">
            <a:spLocks noChangeArrowheads="1"/>
          </p:cNvSpPr>
          <p:nvPr/>
        </p:nvSpPr>
        <p:spPr bwMode="auto">
          <a:xfrm>
            <a:off x="5481643" y="1743076"/>
            <a:ext cx="1016621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5 Lasers</a:t>
            </a:r>
          </a:p>
        </p:txBody>
      </p:sp>
      <p:sp>
        <p:nvSpPr>
          <p:cNvPr id="11279" name="Text Box 16"/>
          <p:cNvSpPr txBox="1">
            <a:spLocks noChangeArrowheads="1"/>
          </p:cNvSpPr>
          <p:nvPr/>
        </p:nvSpPr>
        <p:spPr bwMode="auto">
          <a:xfrm>
            <a:off x="6230945" y="1951039"/>
            <a:ext cx="936471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Camera</a:t>
            </a:r>
          </a:p>
        </p:txBody>
      </p:sp>
      <p:sp>
        <p:nvSpPr>
          <p:cNvPr id="11280" name="Text Box 17"/>
          <p:cNvSpPr txBox="1">
            <a:spLocks noChangeArrowheads="1"/>
          </p:cNvSpPr>
          <p:nvPr/>
        </p:nvSpPr>
        <p:spPr bwMode="auto">
          <a:xfrm>
            <a:off x="6848482" y="2197102"/>
            <a:ext cx="764949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Radar</a:t>
            </a:r>
          </a:p>
        </p:txBody>
      </p:sp>
      <p:sp>
        <p:nvSpPr>
          <p:cNvPr id="11281" name="Text Box 18"/>
          <p:cNvSpPr txBox="1">
            <a:spLocks noChangeArrowheads="1"/>
          </p:cNvSpPr>
          <p:nvPr/>
        </p:nvSpPr>
        <p:spPr bwMode="auto">
          <a:xfrm>
            <a:off x="4683131" y="1708151"/>
            <a:ext cx="822657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E-stop</a:t>
            </a:r>
          </a:p>
        </p:txBody>
      </p:sp>
      <p:sp>
        <p:nvSpPr>
          <p:cNvPr id="11282" name="Text Box 19"/>
          <p:cNvSpPr txBox="1">
            <a:spLocks noChangeArrowheads="1"/>
          </p:cNvSpPr>
          <p:nvPr/>
        </p:nvSpPr>
        <p:spPr bwMode="auto">
          <a:xfrm>
            <a:off x="3986220" y="1862139"/>
            <a:ext cx="617473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GPS</a:t>
            </a:r>
          </a:p>
        </p:txBody>
      </p:sp>
      <p:sp>
        <p:nvSpPr>
          <p:cNvPr id="11283" name="Text Box 20"/>
          <p:cNvSpPr txBox="1">
            <a:spLocks noChangeArrowheads="1"/>
          </p:cNvSpPr>
          <p:nvPr/>
        </p:nvSpPr>
        <p:spPr bwMode="auto">
          <a:xfrm>
            <a:off x="2684463" y="2097090"/>
            <a:ext cx="1563244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GPS compass</a:t>
            </a:r>
          </a:p>
        </p:txBody>
      </p:sp>
      <p:sp>
        <p:nvSpPr>
          <p:cNvPr id="11284" name="Text Box 21"/>
          <p:cNvSpPr txBox="1">
            <a:spLocks noChangeArrowheads="1"/>
          </p:cNvSpPr>
          <p:nvPr/>
        </p:nvSpPr>
        <p:spPr bwMode="auto">
          <a:xfrm>
            <a:off x="2471740" y="2449515"/>
            <a:ext cx="143821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6 Computers</a:t>
            </a:r>
          </a:p>
        </p:txBody>
      </p:sp>
      <p:sp>
        <p:nvSpPr>
          <p:cNvPr id="11285" name="Text Box 22"/>
          <p:cNvSpPr txBox="1">
            <a:spLocks noChangeArrowheads="1"/>
          </p:cNvSpPr>
          <p:nvPr/>
        </p:nvSpPr>
        <p:spPr bwMode="auto">
          <a:xfrm>
            <a:off x="2714627" y="2851151"/>
            <a:ext cx="561368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IMU</a:t>
            </a:r>
          </a:p>
        </p:txBody>
      </p:sp>
      <p:sp>
        <p:nvSpPr>
          <p:cNvPr id="11286" name="Text Box 23"/>
          <p:cNvSpPr txBox="1">
            <a:spLocks noChangeArrowheads="1"/>
          </p:cNvSpPr>
          <p:nvPr/>
        </p:nvSpPr>
        <p:spPr bwMode="auto">
          <a:xfrm>
            <a:off x="7431089" y="2830515"/>
            <a:ext cx="1644998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Steering motor</a:t>
            </a:r>
          </a:p>
        </p:txBody>
      </p:sp>
      <p:sp>
        <p:nvSpPr>
          <p:cNvPr id="11287" name="Text Box 24"/>
          <p:cNvSpPr txBox="1">
            <a:spLocks noChangeArrowheads="1"/>
          </p:cNvSpPr>
          <p:nvPr/>
        </p:nvSpPr>
        <p:spPr bwMode="auto">
          <a:xfrm>
            <a:off x="6992940" y="2513015"/>
            <a:ext cx="1654616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b="1" dirty="0"/>
              <a:t>Control Screen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Actions: Steering Control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376743" y="1771135"/>
            <a:ext cx="3584575" cy="1951569"/>
            <a:chOff x="2005" y="1902"/>
            <a:chExt cx="1694" cy="922"/>
          </a:xfrm>
        </p:grpSpPr>
        <p:sp>
          <p:nvSpPr>
            <p:cNvPr id="12308" name="Rectangle 4"/>
            <p:cNvSpPr>
              <a:spLocks noChangeArrowheads="1"/>
            </p:cNvSpPr>
            <p:nvPr/>
          </p:nvSpPr>
          <p:spPr bwMode="auto">
            <a:xfrm>
              <a:off x="2005" y="2278"/>
              <a:ext cx="1694" cy="174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accent2"/>
              </a:solidFill>
              <a:miter lim="800000"/>
              <a:headEnd/>
              <a:tailEnd type="none" w="lg" len="lg"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309" name="AutoShape 5" descr="Zig zag"/>
            <p:cNvSpPr>
              <a:spLocks noChangeArrowheads="1"/>
            </p:cNvSpPr>
            <p:nvPr/>
          </p:nvSpPr>
          <p:spPr bwMode="auto">
            <a:xfrm>
              <a:off x="2069" y="2579"/>
              <a:ext cx="476" cy="245"/>
            </a:xfrm>
            <a:prstGeom prst="roundRect">
              <a:avLst>
                <a:gd name="adj" fmla="val 50000"/>
              </a:avLst>
            </a:prstGeom>
            <a:pattFill prst="zigZag">
              <a:fgClr>
                <a:srgbClr val="5F5F5F"/>
              </a:fgClr>
              <a:bgClr>
                <a:srgbClr val="080808"/>
              </a:bgClr>
            </a:pattFill>
            <a:ln w="25400">
              <a:solidFill>
                <a:schemeClr val="accent2"/>
              </a:solidFill>
              <a:round/>
              <a:headEnd/>
              <a:tailEnd type="none" w="lg" len="lg"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310" name="AutoShape 6" descr="Zig zag"/>
            <p:cNvSpPr>
              <a:spLocks noChangeArrowheads="1"/>
            </p:cNvSpPr>
            <p:nvPr/>
          </p:nvSpPr>
          <p:spPr bwMode="auto">
            <a:xfrm>
              <a:off x="2069" y="1902"/>
              <a:ext cx="476" cy="245"/>
            </a:xfrm>
            <a:prstGeom prst="roundRect">
              <a:avLst>
                <a:gd name="adj" fmla="val 50000"/>
              </a:avLst>
            </a:prstGeom>
            <a:pattFill prst="zigZag">
              <a:fgClr>
                <a:srgbClr val="5F5F5F"/>
              </a:fgClr>
              <a:bgClr>
                <a:srgbClr val="080808"/>
              </a:bgClr>
            </a:pattFill>
            <a:ln w="25400">
              <a:solidFill>
                <a:schemeClr val="accent2"/>
              </a:solidFill>
              <a:round/>
              <a:headEnd/>
              <a:tailEnd type="none" w="lg" len="lg"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311" name="AutoShape 7" descr="Zig zag"/>
            <p:cNvSpPr>
              <a:spLocks noChangeArrowheads="1"/>
            </p:cNvSpPr>
            <p:nvPr/>
          </p:nvSpPr>
          <p:spPr bwMode="auto">
            <a:xfrm rot="1800000">
              <a:off x="3089" y="2579"/>
              <a:ext cx="475" cy="245"/>
            </a:xfrm>
            <a:prstGeom prst="roundRect">
              <a:avLst>
                <a:gd name="adj" fmla="val 50000"/>
              </a:avLst>
            </a:prstGeom>
            <a:pattFill prst="zigZag">
              <a:fgClr>
                <a:srgbClr val="5F5F5F"/>
              </a:fgClr>
              <a:bgClr>
                <a:srgbClr val="080808"/>
              </a:bgClr>
            </a:pattFill>
            <a:ln w="25400">
              <a:solidFill>
                <a:schemeClr val="accent2"/>
              </a:solidFill>
              <a:round/>
              <a:headEnd/>
              <a:tailEnd type="none" w="lg" len="lg"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312" name="AutoShape 8" descr="Zig zag"/>
            <p:cNvSpPr>
              <a:spLocks noChangeArrowheads="1"/>
            </p:cNvSpPr>
            <p:nvPr/>
          </p:nvSpPr>
          <p:spPr bwMode="auto">
            <a:xfrm rot="1800000">
              <a:off x="3089" y="1902"/>
              <a:ext cx="475" cy="245"/>
            </a:xfrm>
            <a:prstGeom prst="roundRect">
              <a:avLst>
                <a:gd name="adj" fmla="val 50000"/>
              </a:avLst>
            </a:prstGeom>
            <a:pattFill prst="zigZag">
              <a:fgClr>
                <a:srgbClr val="5F5F5F"/>
              </a:fgClr>
              <a:bgClr>
                <a:srgbClr val="080808"/>
              </a:bgClr>
            </a:pattFill>
            <a:ln w="25400">
              <a:solidFill>
                <a:schemeClr val="accent2"/>
              </a:solidFill>
              <a:round/>
              <a:headEnd/>
              <a:tailEnd type="none" w="lg" len="lg"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313" name="Line 9"/>
            <p:cNvSpPr>
              <a:spLocks noChangeShapeType="1"/>
            </p:cNvSpPr>
            <p:nvPr/>
          </p:nvSpPr>
          <p:spPr bwMode="auto">
            <a:xfrm>
              <a:off x="3359" y="1957"/>
              <a:ext cx="1" cy="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dash"/>
              <a:round/>
              <a:headEnd/>
              <a:tailEnd type="none" w="lg" len="lg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2314" name="Line 10"/>
            <p:cNvSpPr>
              <a:spLocks noChangeShapeType="1"/>
            </p:cNvSpPr>
            <p:nvPr/>
          </p:nvSpPr>
          <p:spPr bwMode="auto">
            <a:xfrm>
              <a:off x="2005" y="2365"/>
              <a:ext cx="1694" cy="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dash"/>
              <a:round/>
              <a:headEnd/>
              <a:tailEnd type="none" w="lg" len="lg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865319" y="4500571"/>
            <a:ext cx="7572375" cy="1443037"/>
            <a:chOff x="2019" y="2995"/>
            <a:chExt cx="1464" cy="279"/>
          </a:xfrm>
        </p:grpSpPr>
        <p:sp>
          <p:nvSpPr>
            <p:cNvPr id="12304" name="Line 12"/>
            <p:cNvSpPr>
              <a:spLocks noChangeShapeType="1"/>
            </p:cNvSpPr>
            <p:nvPr/>
          </p:nvSpPr>
          <p:spPr bwMode="auto">
            <a:xfrm flipV="1">
              <a:off x="2019" y="2995"/>
              <a:ext cx="384" cy="240"/>
            </a:xfrm>
            <a:prstGeom prst="line">
              <a:avLst/>
            </a:prstGeom>
            <a:noFill/>
            <a:ln w="76200">
              <a:solidFill>
                <a:srgbClr val="3333FF"/>
              </a:solidFill>
              <a:round/>
              <a:headEnd type="oval" w="sm" len="sm"/>
              <a:tailEnd type="oval" w="sm" len="sm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2305" name="Line 13"/>
            <p:cNvSpPr>
              <a:spLocks noChangeShapeType="1"/>
            </p:cNvSpPr>
            <p:nvPr/>
          </p:nvSpPr>
          <p:spPr bwMode="auto">
            <a:xfrm flipV="1">
              <a:off x="2403" y="2995"/>
              <a:ext cx="384" cy="1"/>
            </a:xfrm>
            <a:prstGeom prst="line">
              <a:avLst/>
            </a:prstGeom>
            <a:noFill/>
            <a:ln w="76200">
              <a:solidFill>
                <a:srgbClr val="3333FF"/>
              </a:solidFill>
              <a:round/>
              <a:headEnd type="oval" w="sm" len="sm"/>
              <a:tailEnd type="oval" w="sm" len="sm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2306" name="Line 14"/>
            <p:cNvSpPr>
              <a:spLocks noChangeShapeType="1"/>
            </p:cNvSpPr>
            <p:nvPr/>
          </p:nvSpPr>
          <p:spPr bwMode="auto">
            <a:xfrm>
              <a:off x="2787" y="2995"/>
              <a:ext cx="384" cy="96"/>
            </a:xfrm>
            <a:prstGeom prst="line">
              <a:avLst/>
            </a:prstGeom>
            <a:noFill/>
            <a:ln w="76200">
              <a:solidFill>
                <a:srgbClr val="3333FF"/>
              </a:solidFill>
              <a:round/>
              <a:headEnd type="oval" w="sm" len="sm"/>
              <a:tailEnd type="oval" w="sm" len="sm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2307" name="Line 15"/>
            <p:cNvSpPr>
              <a:spLocks noChangeShapeType="1"/>
            </p:cNvSpPr>
            <p:nvPr/>
          </p:nvSpPr>
          <p:spPr bwMode="auto">
            <a:xfrm>
              <a:off x="3171" y="3091"/>
              <a:ext cx="312" cy="183"/>
            </a:xfrm>
            <a:prstGeom prst="line">
              <a:avLst/>
            </a:prstGeom>
            <a:noFill/>
            <a:ln w="76200">
              <a:solidFill>
                <a:srgbClr val="3333FF"/>
              </a:solidFill>
              <a:round/>
              <a:headEnd type="oval" w="sm" len="sm"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2293" name="Line 16"/>
          <p:cNvSpPr>
            <a:spLocks noChangeShapeType="1"/>
          </p:cNvSpPr>
          <p:nvPr/>
        </p:nvSpPr>
        <p:spPr bwMode="auto">
          <a:xfrm flipH="1">
            <a:off x="6750057" y="2776542"/>
            <a:ext cx="471487" cy="1936751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headEnd/>
            <a:tailEnd type="none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2294" name="Line 17"/>
          <p:cNvSpPr>
            <a:spLocks noChangeShapeType="1"/>
          </p:cNvSpPr>
          <p:nvPr/>
        </p:nvSpPr>
        <p:spPr bwMode="auto">
          <a:xfrm rot="1800000">
            <a:off x="7132637" y="3217872"/>
            <a:ext cx="1873251" cy="1587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arrow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2295" name="Line 18"/>
          <p:cNvSpPr>
            <a:spLocks noChangeShapeType="1"/>
          </p:cNvSpPr>
          <p:nvPr/>
        </p:nvSpPr>
        <p:spPr bwMode="auto">
          <a:xfrm>
            <a:off x="5995993" y="2438410"/>
            <a:ext cx="2687639" cy="677863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headEnd/>
            <a:tailEnd type="none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2296" name="Arc 19"/>
          <p:cNvSpPr>
            <a:spLocks/>
          </p:cNvSpPr>
          <p:nvPr/>
        </p:nvSpPr>
        <p:spPr bwMode="auto">
          <a:xfrm>
            <a:off x="7256461" y="2747965"/>
            <a:ext cx="1023939" cy="369330"/>
          </a:xfrm>
          <a:custGeom>
            <a:avLst/>
            <a:gdLst>
              <a:gd name="T0" fmla="*/ 2147483647 w 20945"/>
              <a:gd name="T1" fmla="*/ 2147483647 h 10796"/>
              <a:gd name="T2" fmla="*/ 2147483647 w 20945"/>
              <a:gd name="T3" fmla="*/ 2147483647 h 10796"/>
              <a:gd name="T4" fmla="*/ 0 w 20945"/>
              <a:gd name="T5" fmla="*/ 0 h 10796"/>
              <a:gd name="T6" fmla="*/ 0 60000 65536"/>
              <a:gd name="T7" fmla="*/ 0 60000 65536"/>
              <a:gd name="T8" fmla="*/ 0 60000 65536"/>
              <a:gd name="T9" fmla="*/ 0 w 20945"/>
              <a:gd name="T10" fmla="*/ 0 h 10796"/>
              <a:gd name="T11" fmla="*/ 20945 w 20945"/>
              <a:gd name="T12" fmla="*/ 10796 h 107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945" h="10796" fill="none" extrusionOk="0">
                <a:moveTo>
                  <a:pt x="20944" y="5278"/>
                </a:moveTo>
                <a:cubicBezTo>
                  <a:pt x="20457" y="7212"/>
                  <a:pt x="19704" y="9069"/>
                  <a:pt x="18708" y="10796"/>
                </a:cubicBezTo>
              </a:path>
              <a:path w="20945" h="10796" stroke="0" extrusionOk="0">
                <a:moveTo>
                  <a:pt x="20944" y="5278"/>
                </a:moveTo>
                <a:cubicBezTo>
                  <a:pt x="20457" y="7212"/>
                  <a:pt x="19704" y="9069"/>
                  <a:pt x="18708" y="10796"/>
                </a:cubicBez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2297" name="Line 20"/>
          <p:cNvSpPr>
            <a:spLocks noChangeShapeType="1"/>
          </p:cNvSpPr>
          <p:nvPr/>
        </p:nvSpPr>
        <p:spPr bwMode="auto">
          <a:xfrm rot="1800000">
            <a:off x="7183437" y="3751267"/>
            <a:ext cx="1020763" cy="1587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med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2298" name="Line 21"/>
          <p:cNvSpPr>
            <a:spLocks noChangeShapeType="1"/>
          </p:cNvSpPr>
          <p:nvPr/>
        </p:nvSpPr>
        <p:spPr bwMode="auto">
          <a:xfrm rot="1800000">
            <a:off x="7183443" y="2339975"/>
            <a:ext cx="1084263" cy="1588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med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2299" name="Line 22"/>
          <p:cNvSpPr>
            <a:spLocks noChangeShapeType="1"/>
          </p:cNvSpPr>
          <p:nvPr/>
        </p:nvSpPr>
        <p:spPr bwMode="auto">
          <a:xfrm flipH="1">
            <a:off x="6288094" y="2646371"/>
            <a:ext cx="468313" cy="191452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triangle" w="med" len="med"/>
            <a:tailEnd type="triangle" w="med" len="med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2300" name="Text Box 23"/>
          <p:cNvSpPr txBox="1">
            <a:spLocks noChangeArrowheads="1"/>
          </p:cNvSpPr>
          <p:nvPr/>
        </p:nvSpPr>
        <p:spPr bwMode="auto">
          <a:xfrm rot="831810">
            <a:off x="5114931" y="4756158"/>
            <a:ext cx="3409951" cy="3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dirty="0">
                <a:latin typeface="Calibri"/>
                <a:cs typeface="Calibri"/>
              </a:rPr>
              <a:t>Reference Trajectory</a:t>
            </a:r>
          </a:p>
        </p:txBody>
      </p:sp>
      <p:sp>
        <p:nvSpPr>
          <p:cNvPr id="12301" name="Text Box 24"/>
          <p:cNvSpPr txBox="1">
            <a:spLocks noChangeArrowheads="1"/>
          </p:cNvSpPr>
          <p:nvPr/>
        </p:nvSpPr>
        <p:spPr bwMode="auto">
          <a:xfrm>
            <a:off x="5524500" y="3810007"/>
            <a:ext cx="1138237" cy="33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Error</a:t>
            </a:r>
          </a:p>
        </p:txBody>
      </p:sp>
      <p:sp>
        <p:nvSpPr>
          <p:cNvPr id="12302" name="Text Box 25"/>
          <p:cNvSpPr txBox="1">
            <a:spLocks noChangeArrowheads="1"/>
          </p:cNvSpPr>
          <p:nvPr/>
        </p:nvSpPr>
        <p:spPr bwMode="auto">
          <a:xfrm rot="1723209">
            <a:off x="7815267" y="3529602"/>
            <a:ext cx="1138239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Velocity</a:t>
            </a:r>
          </a:p>
        </p:txBody>
      </p:sp>
      <p:sp>
        <p:nvSpPr>
          <p:cNvPr id="12303" name="Text Box 26"/>
          <p:cNvSpPr txBox="1">
            <a:spLocks noChangeArrowheads="1"/>
          </p:cNvSpPr>
          <p:nvPr/>
        </p:nvSpPr>
        <p:spPr bwMode="auto">
          <a:xfrm>
            <a:off x="8948743" y="2895603"/>
            <a:ext cx="1338263" cy="107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Steering Angle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(with respect to trajectory)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Readings for Flat / Empty Road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rot="773784">
            <a:off x="-518996" y="2540000"/>
            <a:ext cx="10344150" cy="266382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50000">
                <a:srgbClr val="252B4B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Arial" charset="0"/>
              <a:cs typeface="+mn-cs"/>
            </a:endParaRPr>
          </a:p>
        </p:txBody>
      </p:sp>
      <p:sp>
        <p:nvSpPr>
          <p:cNvPr id="6" name="Freeform 3"/>
          <p:cNvSpPr>
            <a:spLocks/>
          </p:cNvSpPr>
          <p:nvPr/>
        </p:nvSpPr>
        <p:spPr bwMode="auto">
          <a:xfrm>
            <a:off x="1354254" y="2276475"/>
            <a:ext cx="1654175" cy="2095500"/>
          </a:xfrm>
          <a:custGeom>
            <a:avLst/>
            <a:gdLst>
              <a:gd name="T0" fmla="*/ 2147483647 w 1042"/>
              <a:gd name="T1" fmla="*/ 2147483647 h 1320"/>
              <a:gd name="T2" fmla="*/ 2147483647 w 1042"/>
              <a:gd name="T3" fmla="*/ 2147483647 h 1320"/>
              <a:gd name="T4" fmla="*/ 2147483647 w 1042"/>
              <a:gd name="T5" fmla="*/ 2147483647 h 1320"/>
              <a:gd name="T6" fmla="*/ 2147483647 w 1042"/>
              <a:gd name="T7" fmla="*/ 0 h 1320"/>
              <a:gd name="T8" fmla="*/ 0 60000 65536"/>
              <a:gd name="T9" fmla="*/ 0 60000 65536"/>
              <a:gd name="T10" fmla="*/ 0 60000 65536"/>
              <a:gd name="T11" fmla="*/ 0 60000 65536"/>
              <a:gd name="T12" fmla="*/ 0 w 1042"/>
              <a:gd name="T13" fmla="*/ 0 h 1320"/>
              <a:gd name="T14" fmla="*/ 1042 w 1042"/>
              <a:gd name="T15" fmla="*/ 1320 h 13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2" h="1320">
                <a:moveTo>
                  <a:pt x="32" y="1320"/>
                </a:moveTo>
                <a:cubicBezTo>
                  <a:pt x="46" y="1281"/>
                  <a:pt x="0" y="1264"/>
                  <a:pt x="121" y="1085"/>
                </a:cubicBezTo>
                <a:cubicBezTo>
                  <a:pt x="244" y="908"/>
                  <a:pt x="620" y="405"/>
                  <a:pt x="760" y="247"/>
                </a:cubicBezTo>
                <a:cubicBezTo>
                  <a:pt x="900" y="89"/>
                  <a:pt x="983" y="51"/>
                  <a:pt x="1042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354254" y="2276475"/>
            <a:ext cx="7807325" cy="3273425"/>
            <a:chOff x="842" y="1434"/>
            <a:chExt cx="4918" cy="2062"/>
          </a:xfrm>
        </p:grpSpPr>
        <p:pic>
          <p:nvPicPr>
            <p:cNvPr id="8" name="Picture 6" descr="touareg-trans-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88" r="28568" b="21497"/>
            <a:stretch>
              <a:fillRect/>
            </a:stretch>
          </p:blipFill>
          <p:spPr bwMode="auto">
            <a:xfrm>
              <a:off x="3038" y="1931"/>
              <a:ext cx="2722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842" y="1434"/>
              <a:ext cx="3574" cy="1320"/>
              <a:chOff x="842" y="1434"/>
              <a:chExt cx="3574" cy="1320"/>
            </a:xfrm>
          </p:grpSpPr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842" y="1434"/>
                <a:ext cx="1042" cy="1320"/>
              </a:xfrm>
              <a:custGeom>
                <a:avLst/>
                <a:gdLst>
                  <a:gd name="T0" fmla="*/ 32 w 1042"/>
                  <a:gd name="T1" fmla="*/ 1320 h 1320"/>
                  <a:gd name="T2" fmla="*/ 121 w 1042"/>
                  <a:gd name="T3" fmla="*/ 1085 h 1320"/>
                  <a:gd name="T4" fmla="*/ 760 w 1042"/>
                  <a:gd name="T5" fmla="*/ 247 h 1320"/>
                  <a:gd name="T6" fmla="*/ 1042 w 1042"/>
                  <a:gd name="T7" fmla="*/ 0 h 1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2"/>
                  <a:gd name="T13" fmla="*/ 0 h 1320"/>
                  <a:gd name="T14" fmla="*/ 1042 w 1042"/>
                  <a:gd name="T15" fmla="*/ 1320 h 1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2" h="1320">
                    <a:moveTo>
                      <a:pt x="32" y="1320"/>
                    </a:moveTo>
                    <a:cubicBezTo>
                      <a:pt x="46" y="1281"/>
                      <a:pt x="0" y="1264"/>
                      <a:pt x="121" y="1085"/>
                    </a:cubicBezTo>
                    <a:cubicBezTo>
                      <a:pt x="244" y="908"/>
                      <a:pt x="620" y="405"/>
                      <a:pt x="760" y="247"/>
                    </a:cubicBezTo>
                    <a:cubicBezTo>
                      <a:pt x="900" y="89"/>
                      <a:pt x="983" y="51"/>
                      <a:pt x="1042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848" y="1445"/>
                <a:ext cx="3568" cy="1309"/>
              </a:xfrm>
              <a:custGeom>
                <a:avLst/>
                <a:gdLst>
                  <a:gd name="T0" fmla="*/ 3538 w 3568"/>
                  <a:gd name="T1" fmla="*/ 779 h 1309"/>
                  <a:gd name="T2" fmla="*/ 0 w 3568"/>
                  <a:gd name="T3" fmla="*/ 1309 h 1309"/>
                  <a:gd name="T4" fmla="*/ 95 w 3568"/>
                  <a:gd name="T5" fmla="*/ 1095 h 1309"/>
                  <a:gd name="T6" fmla="*/ 760 w 3568"/>
                  <a:gd name="T7" fmla="*/ 220 h 1309"/>
                  <a:gd name="T8" fmla="*/ 1016 w 3568"/>
                  <a:gd name="T9" fmla="*/ 0 h 1309"/>
                  <a:gd name="T10" fmla="*/ 3568 w 3568"/>
                  <a:gd name="T11" fmla="*/ 738 h 130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68"/>
                  <a:gd name="T19" fmla="*/ 0 h 1309"/>
                  <a:gd name="T20" fmla="*/ 3568 w 3568"/>
                  <a:gd name="T21" fmla="*/ 1309 h 130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68" h="1309">
                    <a:moveTo>
                      <a:pt x="3538" y="779"/>
                    </a:moveTo>
                    <a:lnTo>
                      <a:pt x="0" y="1309"/>
                    </a:lnTo>
                    <a:lnTo>
                      <a:pt x="95" y="1095"/>
                    </a:lnTo>
                    <a:lnTo>
                      <a:pt x="760" y="220"/>
                    </a:lnTo>
                    <a:lnTo>
                      <a:pt x="1016" y="0"/>
                    </a:lnTo>
                    <a:lnTo>
                      <a:pt x="3568" y="738"/>
                    </a:lnTo>
                  </a:path>
                </a:pathLst>
              </a:custGeom>
              <a:solidFill>
                <a:srgbClr val="FF0000">
                  <a:alpha val="25098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Freeform 10"/>
          <p:cNvSpPr>
            <a:spLocks/>
          </p:cNvSpPr>
          <p:nvPr/>
        </p:nvSpPr>
        <p:spPr bwMode="auto">
          <a:xfrm>
            <a:off x="639879" y="2095500"/>
            <a:ext cx="1654175" cy="2095500"/>
          </a:xfrm>
          <a:custGeom>
            <a:avLst/>
            <a:gdLst>
              <a:gd name="T0" fmla="*/ 2147483647 w 1042"/>
              <a:gd name="T1" fmla="*/ 2147483647 h 1320"/>
              <a:gd name="T2" fmla="*/ 2147483647 w 1042"/>
              <a:gd name="T3" fmla="*/ 2147483647 h 1320"/>
              <a:gd name="T4" fmla="*/ 2147483647 w 1042"/>
              <a:gd name="T5" fmla="*/ 2147483647 h 1320"/>
              <a:gd name="T6" fmla="*/ 2147483647 w 1042"/>
              <a:gd name="T7" fmla="*/ 0 h 1320"/>
              <a:gd name="T8" fmla="*/ 0 60000 65536"/>
              <a:gd name="T9" fmla="*/ 0 60000 65536"/>
              <a:gd name="T10" fmla="*/ 0 60000 65536"/>
              <a:gd name="T11" fmla="*/ 0 60000 65536"/>
              <a:gd name="T12" fmla="*/ 0 w 1042"/>
              <a:gd name="T13" fmla="*/ 0 h 1320"/>
              <a:gd name="T14" fmla="*/ 1042 w 1042"/>
              <a:gd name="T15" fmla="*/ 1320 h 13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2" h="1320">
                <a:moveTo>
                  <a:pt x="32" y="1320"/>
                </a:moveTo>
                <a:cubicBezTo>
                  <a:pt x="46" y="1281"/>
                  <a:pt x="0" y="1264"/>
                  <a:pt x="121" y="1085"/>
                </a:cubicBezTo>
                <a:cubicBezTo>
                  <a:pt x="244" y="908"/>
                  <a:pt x="620" y="405"/>
                  <a:pt x="760" y="247"/>
                </a:cubicBezTo>
                <a:cubicBezTo>
                  <a:pt x="900" y="89"/>
                  <a:pt x="983" y="51"/>
                  <a:pt x="1042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910004" y="1879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279767" y="16986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625717" y="15605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33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7132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185E-6 L -0.07969 -0.02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-13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69 -0.025 L -0.1526 -0.0472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-11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Readings for Road with Obstacle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rot="773784">
            <a:off x="-536575" y="2540000"/>
            <a:ext cx="10344150" cy="266382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50000">
                <a:srgbClr val="252B4B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Arial" charset="0"/>
              <a:cs typeface="+mn-cs"/>
            </a:endParaRPr>
          </a:p>
        </p:txBody>
      </p:sp>
      <p:pic>
        <p:nvPicPr>
          <p:cNvPr id="6" name="Picture 4" descr="touareg-trans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8" r="28568" b="21497"/>
          <a:stretch>
            <a:fillRect/>
          </a:stretch>
        </p:blipFill>
        <p:spPr bwMode="auto">
          <a:xfrm>
            <a:off x="4822825" y="3065463"/>
            <a:ext cx="4321175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336675" y="2276475"/>
            <a:ext cx="5673725" cy="2095500"/>
            <a:chOff x="842" y="1434"/>
            <a:chExt cx="3574" cy="1320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42" y="1434"/>
              <a:ext cx="1042" cy="1320"/>
            </a:xfrm>
            <a:custGeom>
              <a:avLst/>
              <a:gdLst>
                <a:gd name="T0" fmla="*/ 32 w 1042"/>
                <a:gd name="T1" fmla="*/ 1320 h 1320"/>
                <a:gd name="T2" fmla="*/ 121 w 1042"/>
                <a:gd name="T3" fmla="*/ 1085 h 1320"/>
                <a:gd name="T4" fmla="*/ 760 w 1042"/>
                <a:gd name="T5" fmla="*/ 247 h 1320"/>
                <a:gd name="T6" fmla="*/ 1042 w 1042"/>
                <a:gd name="T7" fmla="*/ 0 h 1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2"/>
                <a:gd name="T13" fmla="*/ 0 h 1320"/>
                <a:gd name="T14" fmla="*/ 1042 w 1042"/>
                <a:gd name="T15" fmla="*/ 1320 h 1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2" h="1320">
                  <a:moveTo>
                    <a:pt x="32" y="1320"/>
                  </a:moveTo>
                  <a:cubicBezTo>
                    <a:pt x="46" y="1281"/>
                    <a:pt x="0" y="1264"/>
                    <a:pt x="121" y="1085"/>
                  </a:cubicBezTo>
                  <a:cubicBezTo>
                    <a:pt x="244" y="908"/>
                    <a:pt x="620" y="405"/>
                    <a:pt x="760" y="247"/>
                  </a:cubicBezTo>
                  <a:cubicBezTo>
                    <a:pt x="900" y="89"/>
                    <a:pt x="983" y="51"/>
                    <a:pt x="1042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48" y="1445"/>
              <a:ext cx="3568" cy="1309"/>
            </a:xfrm>
            <a:custGeom>
              <a:avLst/>
              <a:gdLst>
                <a:gd name="T0" fmla="*/ 3538 w 3568"/>
                <a:gd name="T1" fmla="*/ 779 h 1309"/>
                <a:gd name="T2" fmla="*/ 0 w 3568"/>
                <a:gd name="T3" fmla="*/ 1309 h 1309"/>
                <a:gd name="T4" fmla="*/ 95 w 3568"/>
                <a:gd name="T5" fmla="*/ 1095 h 1309"/>
                <a:gd name="T6" fmla="*/ 760 w 3568"/>
                <a:gd name="T7" fmla="*/ 220 h 1309"/>
                <a:gd name="T8" fmla="*/ 1016 w 3568"/>
                <a:gd name="T9" fmla="*/ 0 h 1309"/>
                <a:gd name="T10" fmla="*/ 3568 w 3568"/>
                <a:gd name="T11" fmla="*/ 738 h 13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68"/>
                <a:gd name="T19" fmla="*/ 0 h 1309"/>
                <a:gd name="T20" fmla="*/ 3568 w 3568"/>
                <a:gd name="T21" fmla="*/ 1309 h 13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68" h="1309">
                  <a:moveTo>
                    <a:pt x="3538" y="779"/>
                  </a:moveTo>
                  <a:lnTo>
                    <a:pt x="0" y="1309"/>
                  </a:lnTo>
                  <a:lnTo>
                    <a:pt x="95" y="1095"/>
                  </a:lnTo>
                  <a:lnTo>
                    <a:pt x="760" y="220"/>
                  </a:lnTo>
                  <a:lnTo>
                    <a:pt x="1016" y="0"/>
                  </a:lnTo>
                  <a:lnTo>
                    <a:pt x="3568" y="738"/>
                  </a:lnTo>
                </a:path>
              </a:pathLst>
            </a:custGeom>
            <a:solidFill>
              <a:srgbClr val="FF000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863725" y="1408113"/>
            <a:ext cx="173038" cy="1917700"/>
            <a:chOff x="956" y="932"/>
            <a:chExt cx="109" cy="1208"/>
          </a:xfrm>
        </p:grpSpPr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 flipH="1">
              <a:off x="956" y="986"/>
              <a:ext cx="109" cy="111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 flipH="1">
              <a:off x="956" y="2051"/>
              <a:ext cx="109" cy="89"/>
            </a:xfrm>
            <a:prstGeom prst="ellipse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 flipH="1">
              <a:off x="956" y="932"/>
              <a:ext cx="109" cy="8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4" name="Freeform 12"/>
          <p:cNvSpPr>
            <a:spLocks/>
          </p:cNvSpPr>
          <p:nvPr/>
        </p:nvSpPr>
        <p:spPr bwMode="auto">
          <a:xfrm>
            <a:off x="1906588" y="3148013"/>
            <a:ext cx="128587" cy="65087"/>
          </a:xfrm>
          <a:custGeom>
            <a:avLst/>
            <a:gdLst>
              <a:gd name="T0" fmla="*/ 0 w 81"/>
              <a:gd name="T1" fmla="*/ 2147483647 h 41"/>
              <a:gd name="T2" fmla="*/ 2147483647 w 81"/>
              <a:gd name="T3" fmla="*/ 2147483647 h 41"/>
              <a:gd name="T4" fmla="*/ 2147483647 w 81"/>
              <a:gd name="T5" fmla="*/ 2147483647 h 41"/>
              <a:gd name="T6" fmla="*/ 2147483647 w 81"/>
              <a:gd name="T7" fmla="*/ 0 h 41"/>
              <a:gd name="T8" fmla="*/ 0 60000 65536"/>
              <a:gd name="T9" fmla="*/ 0 60000 65536"/>
              <a:gd name="T10" fmla="*/ 0 60000 65536"/>
              <a:gd name="T11" fmla="*/ 0 60000 65536"/>
              <a:gd name="T12" fmla="*/ 0 w 81"/>
              <a:gd name="T13" fmla="*/ 0 h 41"/>
              <a:gd name="T14" fmla="*/ 81 w 81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" h="41">
                <a:moveTo>
                  <a:pt x="0" y="41"/>
                </a:moveTo>
                <a:lnTo>
                  <a:pt x="36" y="39"/>
                </a:lnTo>
                <a:lnTo>
                  <a:pt x="64" y="24"/>
                </a:lnTo>
                <a:lnTo>
                  <a:pt x="8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 flipH="1">
            <a:off x="1862138" y="1909763"/>
            <a:ext cx="173037" cy="1052512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1350963" y="2262188"/>
            <a:ext cx="5664200" cy="2095500"/>
            <a:chOff x="293" y="1297"/>
            <a:chExt cx="3568" cy="1320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19" y="1896"/>
              <a:ext cx="435" cy="721"/>
            </a:xfrm>
            <a:custGeom>
              <a:avLst/>
              <a:gdLst>
                <a:gd name="T0" fmla="*/ 0 w 435"/>
                <a:gd name="T1" fmla="*/ 721 h 721"/>
                <a:gd name="T2" fmla="*/ 79 w 435"/>
                <a:gd name="T3" fmla="*/ 492 h 721"/>
                <a:gd name="T4" fmla="*/ 435 w 435"/>
                <a:gd name="T5" fmla="*/ 0 h 721"/>
                <a:gd name="T6" fmla="*/ 0 60000 65536"/>
                <a:gd name="T7" fmla="*/ 0 60000 65536"/>
                <a:gd name="T8" fmla="*/ 0 60000 65536"/>
                <a:gd name="T9" fmla="*/ 0 w 435"/>
                <a:gd name="T10" fmla="*/ 0 h 721"/>
                <a:gd name="T11" fmla="*/ 435 w 435"/>
                <a:gd name="T12" fmla="*/ 721 h 7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721">
                  <a:moveTo>
                    <a:pt x="0" y="721"/>
                  </a:moveTo>
                  <a:cubicBezTo>
                    <a:pt x="13" y="683"/>
                    <a:pt x="7" y="612"/>
                    <a:pt x="79" y="492"/>
                  </a:cubicBezTo>
                  <a:cubicBezTo>
                    <a:pt x="120" y="417"/>
                    <a:pt x="361" y="102"/>
                    <a:pt x="435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54" y="1297"/>
              <a:ext cx="475" cy="483"/>
            </a:xfrm>
            <a:custGeom>
              <a:avLst/>
              <a:gdLst>
                <a:gd name="T0" fmla="*/ 0 w 475"/>
                <a:gd name="T1" fmla="*/ 483 h 483"/>
                <a:gd name="T2" fmla="*/ 193 w 475"/>
                <a:gd name="T3" fmla="*/ 247 h 483"/>
                <a:gd name="T4" fmla="*/ 475 w 475"/>
                <a:gd name="T5" fmla="*/ 0 h 483"/>
                <a:gd name="T6" fmla="*/ 0 60000 65536"/>
                <a:gd name="T7" fmla="*/ 0 60000 65536"/>
                <a:gd name="T8" fmla="*/ 0 60000 65536"/>
                <a:gd name="T9" fmla="*/ 0 w 475"/>
                <a:gd name="T10" fmla="*/ 0 h 483"/>
                <a:gd name="T11" fmla="*/ 475 w 475"/>
                <a:gd name="T12" fmla="*/ 483 h 4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5" h="483">
                  <a:moveTo>
                    <a:pt x="0" y="483"/>
                  </a:moveTo>
                  <a:cubicBezTo>
                    <a:pt x="33" y="444"/>
                    <a:pt x="114" y="327"/>
                    <a:pt x="193" y="247"/>
                  </a:cubicBezTo>
                  <a:cubicBezTo>
                    <a:pt x="291" y="126"/>
                    <a:pt x="416" y="51"/>
                    <a:pt x="475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293" y="1308"/>
              <a:ext cx="3568" cy="1309"/>
            </a:xfrm>
            <a:custGeom>
              <a:avLst/>
              <a:gdLst>
                <a:gd name="T0" fmla="*/ 3538 w 3568"/>
                <a:gd name="T1" fmla="*/ 779 h 1309"/>
                <a:gd name="T2" fmla="*/ 0 w 3568"/>
                <a:gd name="T3" fmla="*/ 1309 h 1309"/>
                <a:gd name="T4" fmla="*/ 95 w 3568"/>
                <a:gd name="T5" fmla="*/ 1095 h 1309"/>
                <a:gd name="T6" fmla="*/ 314 w 3568"/>
                <a:gd name="T7" fmla="*/ 776 h 1309"/>
                <a:gd name="T8" fmla="*/ 472 w 3568"/>
                <a:gd name="T9" fmla="*/ 582 h 1309"/>
                <a:gd name="T10" fmla="*/ 907 w 3568"/>
                <a:gd name="T11" fmla="*/ 597 h 1309"/>
                <a:gd name="T12" fmla="*/ 946 w 3568"/>
                <a:gd name="T13" fmla="*/ 570 h 1309"/>
                <a:gd name="T14" fmla="*/ 964 w 3568"/>
                <a:gd name="T15" fmla="*/ 534 h 1309"/>
                <a:gd name="T16" fmla="*/ 892 w 3568"/>
                <a:gd name="T17" fmla="*/ 510 h 1309"/>
                <a:gd name="T18" fmla="*/ 555 w 3568"/>
                <a:gd name="T19" fmla="*/ 478 h 1309"/>
                <a:gd name="T20" fmla="*/ 765 w 3568"/>
                <a:gd name="T21" fmla="*/ 226 h 1309"/>
                <a:gd name="T22" fmla="*/ 1016 w 3568"/>
                <a:gd name="T23" fmla="*/ 0 h 1309"/>
                <a:gd name="T24" fmla="*/ 3568 w 3568"/>
                <a:gd name="T25" fmla="*/ 738 h 13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568"/>
                <a:gd name="T40" fmla="*/ 0 h 1309"/>
                <a:gd name="T41" fmla="*/ 3568 w 3568"/>
                <a:gd name="T42" fmla="*/ 1309 h 13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568" h="1309">
                  <a:moveTo>
                    <a:pt x="3538" y="779"/>
                  </a:moveTo>
                  <a:lnTo>
                    <a:pt x="0" y="1309"/>
                  </a:lnTo>
                  <a:lnTo>
                    <a:pt x="95" y="1095"/>
                  </a:lnTo>
                  <a:lnTo>
                    <a:pt x="314" y="776"/>
                  </a:lnTo>
                  <a:lnTo>
                    <a:pt x="472" y="582"/>
                  </a:lnTo>
                  <a:lnTo>
                    <a:pt x="907" y="597"/>
                  </a:lnTo>
                  <a:lnTo>
                    <a:pt x="946" y="570"/>
                  </a:lnTo>
                  <a:lnTo>
                    <a:pt x="964" y="534"/>
                  </a:lnTo>
                  <a:lnTo>
                    <a:pt x="892" y="510"/>
                  </a:lnTo>
                  <a:lnTo>
                    <a:pt x="555" y="478"/>
                  </a:lnTo>
                  <a:lnTo>
                    <a:pt x="765" y="226"/>
                  </a:lnTo>
                  <a:lnTo>
                    <a:pt x="1016" y="0"/>
                  </a:lnTo>
                  <a:lnTo>
                    <a:pt x="3568" y="738"/>
                  </a:lnTo>
                </a:path>
              </a:pathLst>
            </a:custGeom>
            <a:solidFill>
              <a:srgbClr val="FF000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20" name="Freeform 18"/>
          <p:cNvSpPr>
            <a:spLocks/>
          </p:cNvSpPr>
          <p:nvPr/>
        </p:nvSpPr>
        <p:spPr bwMode="auto">
          <a:xfrm>
            <a:off x="1946275" y="3260725"/>
            <a:ext cx="101600" cy="68263"/>
          </a:xfrm>
          <a:custGeom>
            <a:avLst/>
            <a:gdLst>
              <a:gd name="T0" fmla="*/ 0 w 64"/>
              <a:gd name="T1" fmla="*/ 2147483647 h 43"/>
              <a:gd name="T2" fmla="*/ 2147483647 w 64"/>
              <a:gd name="T3" fmla="*/ 2147483647 h 43"/>
              <a:gd name="T4" fmla="*/ 2147483647 w 64"/>
              <a:gd name="T5" fmla="*/ 0 h 43"/>
              <a:gd name="T6" fmla="*/ 0 60000 65536"/>
              <a:gd name="T7" fmla="*/ 0 60000 65536"/>
              <a:gd name="T8" fmla="*/ 0 60000 65536"/>
              <a:gd name="T9" fmla="*/ 0 w 64"/>
              <a:gd name="T10" fmla="*/ 0 h 43"/>
              <a:gd name="T11" fmla="*/ 64 w 64"/>
              <a:gd name="T12" fmla="*/ 43 h 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" h="43">
                <a:moveTo>
                  <a:pt x="0" y="43"/>
                </a:moveTo>
                <a:cubicBezTo>
                  <a:pt x="7" y="40"/>
                  <a:pt x="32" y="34"/>
                  <a:pt x="43" y="27"/>
                </a:cubicBezTo>
                <a:cubicBezTo>
                  <a:pt x="54" y="20"/>
                  <a:pt x="60" y="6"/>
                  <a:pt x="64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1" name="Group 19"/>
          <p:cNvGrpSpPr>
            <a:grpSpLocks/>
          </p:cNvGrpSpPr>
          <p:nvPr/>
        </p:nvGrpSpPr>
        <p:grpSpPr bwMode="auto">
          <a:xfrm>
            <a:off x="2030413" y="2944813"/>
            <a:ext cx="787400" cy="396875"/>
            <a:chOff x="1386" y="2080"/>
            <a:chExt cx="496" cy="296"/>
          </a:xfrm>
        </p:grpSpPr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1570" y="2080"/>
              <a:ext cx="312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FFFF00"/>
                  </a:solidFill>
                  <a:latin typeface="Symbol" pitchFamily="18" charset="2"/>
                </a:rPr>
                <a:t>D</a:t>
              </a:r>
              <a:r>
                <a:rPr lang="en-US" altLang="en-US" sz="2000">
                  <a:solidFill>
                    <a:srgbClr val="FFFF00"/>
                  </a:solidFill>
                  <a:latin typeface="Times New Roman" pitchFamily="18" charset="0"/>
                </a:rPr>
                <a:t>Z</a:t>
              </a: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1390" y="2087"/>
              <a:ext cx="164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1386" y="2348"/>
              <a:ext cx="164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1464" y="2087"/>
              <a:ext cx="0" cy="25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3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-0.10539 -0.034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-1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8.33333E-7 -0.029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-0.09653 -0.0300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-1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2243" name="Picture 3" descr="bef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8901" y="2360619"/>
            <a:ext cx="4156075" cy="3116263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3626162" y="5802314"/>
            <a:ext cx="4532006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r" eaLnBrk="0" hangingPunct="0"/>
            <a:r>
              <a:rPr lang="en-US"/>
              <a:t>Raw Measurements: 12.6% false positives</a:t>
            </a:r>
          </a:p>
        </p:txBody>
      </p:sp>
      <p:sp>
        <p:nvSpPr>
          <p:cNvPr id="1638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Detection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060630" y="1600202"/>
            <a:ext cx="4007247" cy="36933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1438" tIns="45719" rIns="91438" bIns="45719">
            <a:spAutoFit/>
          </a:bodyPr>
          <a:lstStyle/>
          <a:p>
            <a:pPr algn="ctr" eaLnBrk="0" hangingPunct="0">
              <a:defRPr/>
            </a:pPr>
            <a:r>
              <a:rPr lang="en-US" dirty="0">
                <a:latin typeface="+mn-lt"/>
                <a:cs typeface="+mn-cs"/>
              </a:rPr>
              <a:t>Trigger if </a:t>
            </a:r>
            <a:r>
              <a:rPr lang="en-US" dirty="0">
                <a:latin typeface="Times New Roman" charset="0"/>
                <a:cs typeface="+mn-cs"/>
              </a:rPr>
              <a:t>|</a:t>
            </a:r>
            <a:r>
              <a:rPr lang="en-US" i="1" dirty="0" err="1">
                <a:latin typeface="Times New Roman" charset="0"/>
                <a:cs typeface="+mn-cs"/>
              </a:rPr>
              <a:t>Z</a:t>
            </a:r>
            <a:r>
              <a:rPr lang="en-US" i="1" baseline="30000" dirty="0" err="1">
                <a:latin typeface="Times New Roman" charset="0"/>
                <a:cs typeface="+mn-cs"/>
              </a:rPr>
              <a:t>i</a:t>
            </a:r>
            <a:r>
              <a:rPr lang="en-US" dirty="0" err="1">
                <a:latin typeface="Symbol" charset="2"/>
                <a:cs typeface="+mn-cs"/>
              </a:rPr>
              <a:t>-</a:t>
            </a:r>
            <a:r>
              <a:rPr lang="en-US" i="1" dirty="0" err="1">
                <a:latin typeface="Times New Roman" charset="0"/>
                <a:cs typeface="+mn-cs"/>
              </a:rPr>
              <a:t>Z</a:t>
            </a:r>
            <a:r>
              <a:rPr lang="en-US" i="1" baseline="30000" dirty="0" err="1">
                <a:latin typeface="Times New Roman" charset="0"/>
                <a:cs typeface="+mn-cs"/>
              </a:rPr>
              <a:t>j</a:t>
            </a:r>
            <a:r>
              <a:rPr lang="en-US" dirty="0">
                <a:latin typeface="Times New Roman" charset="0"/>
                <a:cs typeface="+mn-cs"/>
              </a:rPr>
              <a:t>| &gt; 15cm </a:t>
            </a:r>
            <a:r>
              <a:rPr lang="en-US" dirty="0">
                <a:latin typeface="Arial" charset="0"/>
                <a:cs typeface="+mn-cs"/>
              </a:rPr>
              <a:t>for nearby</a:t>
            </a:r>
            <a:r>
              <a:rPr lang="en-US" dirty="0">
                <a:latin typeface="Times New Roman" charset="0"/>
                <a:cs typeface="+mn-cs"/>
              </a:rPr>
              <a:t> </a:t>
            </a:r>
            <a:r>
              <a:rPr lang="en-US" i="1" dirty="0" err="1">
                <a:latin typeface="Times New Roman" charset="0"/>
                <a:cs typeface="+mn-cs"/>
              </a:rPr>
              <a:t>z</a:t>
            </a:r>
            <a:r>
              <a:rPr lang="en-US" i="1" baseline="30000" dirty="0" err="1">
                <a:latin typeface="Times New Roman" charset="0"/>
                <a:cs typeface="+mn-cs"/>
              </a:rPr>
              <a:t>i</a:t>
            </a:r>
            <a:r>
              <a:rPr lang="en-US" dirty="0">
                <a:latin typeface="Times New Roman" charset="0"/>
                <a:cs typeface="+mn-cs"/>
              </a:rPr>
              <a:t>, </a:t>
            </a:r>
            <a:r>
              <a:rPr lang="en-US" i="1" dirty="0" err="1">
                <a:latin typeface="Times New Roman" charset="0"/>
                <a:cs typeface="+mn-cs"/>
              </a:rPr>
              <a:t>z</a:t>
            </a:r>
            <a:r>
              <a:rPr lang="en-US" i="1" baseline="30000" dirty="0" err="1">
                <a:latin typeface="Times New Roman" charset="0"/>
                <a:cs typeface="+mn-cs"/>
              </a:rPr>
              <a:t>j</a:t>
            </a:r>
            <a:endParaRPr lang="en-US" i="1" baseline="30000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8152291" y="3209926"/>
            <a:ext cx="691211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 eaLnBrk="0" hangingPunct="0"/>
            <a:r>
              <a:rPr lang="en-US" sz="2800" i="1" dirty="0">
                <a:latin typeface="Times New Roman" pitchFamily="18" charset="0"/>
              </a:rPr>
              <a:t>x</a:t>
            </a:r>
            <a:r>
              <a:rPr lang="en-US" sz="2800" i="1" baseline="-25000" dirty="0">
                <a:latin typeface="Times New Roman" pitchFamily="18" charset="0"/>
              </a:rPr>
              <a:t>t+</a:t>
            </a:r>
            <a:r>
              <a:rPr lang="en-US" sz="2800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2747969" y="3548063"/>
            <a:ext cx="5762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479258" y="3209926"/>
            <a:ext cx="40908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 eaLnBrk="0" hangingPunct="0"/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endParaRPr lang="en-US" sz="2800" i="1" baseline="-25000" dirty="0">
              <a:latin typeface="Times New Roman" pitchFamily="18" charset="0"/>
            </a:endParaRP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5732939" y="3209926"/>
            <a:ext cx="691211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 eaLnBrk="0" hangingPunct="0"/>
            <a:r>
              <a:rPr lang="en-US" sz="2800" i="1" dirty="0">
                <a:latin typeface="Times New Roman" pitchFamily="18" charset="0"/>
              </a:rPr>
              <a:t>x</a:t>
            </a:r>
            <a:r>
              <a:rPr lang="en-US" sz="2800" i="1" baseline="-25000" dirty="0">
                <a:latin typeface="Times New Roman" pitchFamily="18" charset="0"/>
              </a:rPr>
              <a:t>t+</a:t>
            </a:r>
            <a:r>
              <a:rPr lang="en-US" sz="2800" baseline="-25000" dirty="0">
                <a:latin typeface="Times New Roman" pitchFamily="18" charset="0"/>
              </a:rPr>
              <a:t>1</a:t>
            </a: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6376994" y="3548063"/>
            <a:ext cx="1785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8796343" y="3548063"/>
            <a:ext cx="5762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8137528" y="3259022"/>
            <a:ext cx="633413" cy="51934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endParaRPr lang="en-US"/>
          </a:p>
        </p:txBody>
      </p:sp>
      <p:sp>
        <p:nvSpPr>
          <p:cNvPr id="17417" name="Oval 9"/>
          <p:cNvSpPr>
            <a:spLocks noChangeArrowheads="1"/>
          </p:cNvSpPr>
          <p:nvPr/>
        </p:nvSpPr>
        <p:spPr bwMode="auto">
          <a:xfrm>
            <a:off x="3324225" y="3259022"/>
            <a:ext cx="633413" cy="51934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endParaRPr lang="en-US"/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5718176" y="3259022"/>
            <a:ext cx="633413" cy="51934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endParaRPr lang="en-US"/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8137528" y="4814771"/>
            <a:ext cx="633413" cy="51934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endParaRPr lang="en-US"/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3324225" y="4814771"/>
            <a:ext cx="633413" cy="51934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endParaRPr lang="en-US"/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5718176" y="4814771"/>
            <a:ext cx="633413" cy="51934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 anchor="ctr">
            <a:spAutoFit/>
          </a:bodyPr>
          <a:lstStyle/>
          <a:p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8450263" y="3835408"/>
            <a:ext cx="0" cy="9223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8163489" y="4757738"/>
            <a:ext cx="671975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 eaLnBrk="0" hangingPunct="0"/>
            <a:r>
              <a:rPr lang="en-US" sz="2800" i="1" dirty="0">
                <a:latin typeface="Times New Roman" pitchFamily="18" charset="0"/>
              </a:rPr>
              <a:t>z</a:t>
            </a:r>
            <a:r>
              <a:rPr lang="en-US" sz="2800" i="1" baseline="-25000" dirty="0">
                <a:latin typeface="Times New Roman" pitchFamily="18" charset="0"/>
              </a:rPr>
              <a:t>t+</a:t>
            </a:r>
            <a:r>
              <a:rPr lang="en-US" sz="2800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406322" y="4757738"/>
            <a:ext cx="38984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 eaLnBrk="0" hangingPunct="0"/>
            <a:r>
              <a:rPr lang="en-US" sz="2800" i="1" dirty="0" err="1">
                <a:latin typeface="Times New Roman" pitchFamily="18" charset="0"/>
              </a:rPr>
              <a:t>z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endParaRPr lang="en-US" sz="2800" baseline="-25000" dirty="0">
              <a:latin typeface="Times New Roman" pitchFamily="18" charset="0"/>
            </a:endParaRP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5744141" y="4757738"/>
            <a:ext cx="671975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 eaLnBrk="0" hangingPunct="0"/>
            <a:r>
              <a:rPr lang="en-US" sz="2800" i="1" dirty="0">
                <a:latin typeface="Times New Roman" pitchFamily="18" charset="0"/>
              </a:rPr>
              <a:t>z</a:t>
            </a:r>
            <a:r>
              <a:rPr lang="en-US" sz="2800" i="1" baseline="-25000" dirty="0">
                <a:latin typeface="Times New Roman" pitchFamily="18" charset="0"/>
              </a:rPr>
              <a:t>t+</a:t>
            </a:r>
            <a:r>
              <a:rPr lang="en-US" sz="2800" baseline="-25000" dirty="0">
                <a:latin typeface="Times New Roman" pitchFamily="18" charset="0"/>
              </a:rPr>
              <a:t>1</a:t>
            </a:r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>
            <a:off x="3611563" y="3835408"/>
            <a:ext cx="0" cy="9223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>
            <a:off x="6030913" y="3835408"/>
            <a:ext cx="0" cy="9223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  <p:sp>
        <p:nvSpPr>
          <p:cNvPr id="17428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Probabilistic Error Model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324229" y="1981201"/>
            <a:ext cx="5446714" cy="1220788"/>
            <a:chOff x="1066" y="919"/>
            <a:chExt cx="3431" cy="769"/>
          </a:xfrm>
        </p:grpSpPr>
        <p:sp>
          <p:nvSpPr>
            <p:cNvPr id="17431" name="Line 23"/>
            <p:cNvSpPr>
              <a:spLocks noChangeShapeType="1"/>
            </p:cNvSpPr>
            <p:nvPr/>
          </p:nvSpPr>
          <p:spPr bwMode="auto">
            <a:xfrm flipV="1">
              <a:off x="1247" y="1289"/>
              <a:ext cx="0" cy="3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432" name="Text Box 24"/>
            <p:cNvSpPr txBox="1">
              <a:spLocks noChangeArrowheads="1"/>
            </p:cNvSpPr>
            <p:nvPr/>
          </p:nvSpPr>
          <p:spPr bwMode="auto">
            <a:xfrm>
              <a:off x="1099" y="919"/>
              <a:ext cx="32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200" b="1" dirty="0"/>
                <a:t>GPS</a:t>
              </a:r>
            </a:p>
            <a:p>
              <a:pPr algn="ctr" eaLnBrk="0" hangingPunct="0"/>
              <a:r>
                <a:rPr lang="en-US" sz="1200" b="1" dirty="0"/>
                <a:t>IMU</a:t>
              </a:r>
            </a:p>
          </p:txBody>
        </p:sp>
        <p:sp>
          <p:nvSpPr>
            <p:cNvPr id="17433" name="Line 25"/>
            <p:cNvSpPr>
              <a:spLocks noChangeShapeType="1"/>
            </p:cNvSpPr>
            <p:nvPr/>
          </p:nvSpPr>
          <p:spPr bwMode="auto">
            <a:xfrm flipV="1">
              <a:off x="4295" y="1289"/>
              <a:ext cx="0" cy="3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434" name="Text Box 26"/>
            <p:cNvSpPr txBox="1">
              <a:spLocks noChangeArrowheads="1"/>
            </p:cNvSpPr>
            <p:nvPr/>
          </p:nvSpPr>
          <p:spPr bwMode="auto">
            <a:xfrm>
              <a:off x="4128" y="919"/>
              <a:ext cx="32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200" b="1" dirty="0"/>
                <a:t>GPS</a:t>
              </a:r>
            </a:p>
            <a:p>
              <a:pPr algn="ctr" eaLnBrk="0" hangingPunct="0"/>
              <a:r>
                <a:rPr lang="en-US" sz="1200" b="1" dirty="0"/>
                <a:t>IMU</a:t>
              </a:r>
            </a:p>
          </p:txBody>
        </p:sp>
        <p:sp>
          <p:nvSpPr>
            <p:cNvPr id="17435" name="Line 27"/>
            <p:cNvSpPr>
              <a:spLocks noChangeShapeType="1"/>
            </p:cNvSpPr>
            <p:nvPr/>
          </p:nvSpPr>
          <p:spPr bwMode="auto">
            <a:xfrm flipV="1">
              <a:off x="2771" y="1289"/>
              <a:ext cx="0" cy="3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436" name="Text Box 28"/>
            <p:cNvSpPr txBox="1">
              <a:spLocks noChangeArrowheads="1"/>
            </p:cNvSpPr>
            <p:nvPr/>
          </p:nvSpPr>
          <p:spPr bwMode="auto">
            <a:xfrm>
              <a:off x="2603" y="919"/>
              <a:ext cx="32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200" b="1" dirty="0"/>
                <a:t>GPS</a:t>
              </a:r>
            </a:p>
            <a:p>
              <a:pPr algn="ctr" eaLnBrk="0" hangingPunct="0"/>
              <a:r>
                <a:rPr lang="en-US" sz="1200" b="1" dirty="0"/>
                <a:t>IMU</a:t>
              </a:r>
            </a:p>
          </p:txBody>
        </p:sp>
        <p:sp>
          <p:nvSpPr>
            <p:cNvPr id="17437" name="Oval 29"/>
            <p:cNvSpPr>
              <a:spLocks noChangeArrowheads="1"/>
            </p:cNvSpPr>
            <p:nvPr/>
          </p:nvSpPr>
          <p:spPr bwMode="auto">
            <a:xfrm>
              <a:off x="4098" y="925"/>
              <a:ext cx="399" cy="3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38" name="Oval 30"/>
            <p:cNvSpPr>
              <a:spLocks noChangeArrowheads="1"/>
            </p:cNvSpPr>
            <p:nvPr/>
          </p:nvSpPr>
          <p:spPr bwMode="auto">
            <a:xfrm>
              <a:off x="1066" y="925"/>
              <a:ext cx="399" cy="3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39" name="Oval 31"/>
            <p:cNvSpPr>
              <a:spLocks noChangeArrowheads="1"/>
            </p:cNvSpPr>
            <p:nvPr/>
          </p:nvSpPr>
          <p:spPr bwMode="auto">
            <a:xfrm>
              <a:off x="2574" y="925"/>
              <a:ext cx="399" cy="3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7430" name="Line 32"/>
          <p:cNvSpPr>
            <a:spLocks noChangeShapeType="1"/>
          </p:cNvSpPr>
          <p:nvPr/>
        </p:nvSpPr>
        <p:spPr bwMode="auto">
          <a:xfrm>
            <a:off x="3957645" y="3548063"/>
            <a:ext cx="1785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91438" tIns="45719" rIns="91438" bIns="45719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2243" name="Picture 3" descr="bef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6053" y="1905004"/>
            <a:ext cx="4156075" cy="3116263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442244" name="Picture 4" descr="af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3325" y="1905004"/>
            <a:ext cx="4156075" cy="3116263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42245" name="Text Box 5"/>
          <p:cNvSpPr txBox="1">
            <a:spLocks noChangeArrowheads="1"/>
          </p:cNvSpPr>
          <p:nvPr/>
        </p:nvSpPr>
        <p:spPr bwMode="auto">
          <a:xfrm>
            <a:off x="6297754" y="5346702"/>
            <a:ext cx="405751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r" eaLnBrk="0" hangingPunct="0"/>
            <a:r>
              <a:rPr lang="en-US"/>
              <a:t>HMM Inference: 0.02% false positives</a:t>
            </a:r>
          </a:p>
        </p:txBody>
      </p:sp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1143310" y="5346702"/>
            <a:ext cx="4532006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r" eaLnBrk="0" hangingPunct="0"/>
            <a:r>
              <a:rPr lang="en-US"/>
              <a:t>Raw Measurements: 12.6% false positives</a:t>
            </a:r>
          </a:p>
        </p:txBody>
      </p:sp>
      <p:sp>
        <p:nvSpPr>
          <p:cNvPr id="1843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HMMs for Detection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224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0963" y="1752647"/>
            <a:ext cx="3952428" cy="4347122"/>
          </a:xfrm>
          <a:prstGeom prst="rect">
            <a:avLst/>
          </a:prstGeom>
          <a:noFill/>
        </p:spPr>
      </p:pic>
      <p:pic>
        <p:nvPicPr>
          <p:cNvPr id="20482" name="Picture 2" descr="fin2"/>
          <p:cNvPicPr>
            <a:picLocks noChangeAspect="1" noChangeArrowheads="1"/>
          </p:cNvPicPr>
          <p:nvPr/>
        </p:nvPicPr>
        <p:blipFill>
          <a:blip r:embed="rId6" cstate="print"/>
          <a:srcRect l="27153" t="41220" r="7092" b="18393"/>
          <a:stretch>
            <a:fillRect/>
          </a:stretch>
        </p:blipFill>
        <p:spPr bwMode="auto">
          <a:xfrm>
            <a:off x="1295400" y="3627445"/>
            <a:ext cx="4262437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10147" name="Rectangle 3"/>
          <p:cNvSpPr>
            <a:spLocks noChangeArrowheads="1"/>
          </p:cNvSpPr>
          <p:nvPr/>
        </p:nvSpPr>
        <p:spPr bwMode="auto">
          <a:xfrm>
            <a:off x="5092701" y="1493838"/>
            <a:ext cx="3168651" cy="24511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048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Sensors: Camera</a:t>
            </a:r>
          </a:p>
        </p:txBody>
      </p:sp>
      <p:pic>
        <p:nvPicPr>
          <p:cNvPr id="77829" name="mountain_pass.avi" descr="/Users/Shared/thrun/Movies/GrandChall04/mountain_pass.avi">
            <a:hlinkClick r:id="" action="ppaction://media"/>
          </p:cNvPr>
          <p:cNvPicPr>
            <a:picLocks noGrp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5167312" y="1573213"/>
            <a:ext cx="3048000" cy="2286000"/>
          </a:xfrm>
        </p:spPr>
      </p:pic>
      <p:sp>
        <p:nvSpPr>
          <p:cNvPr id="2310150" name="Line 6"/>
          <p:cNvSpPr>
            <a:spLocks noChangeShapeType="1"/>
          </p:cNvSpPr>
          <p:nvPr/>
        </p:nvSpPr>
        <p:spPr bwMode="auto">
          <a:xfrm flipV="1">
            <a:off x="3114682" y="1536701"/>
            <a:ext cx="2054225" cy="25273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310151" name="Line 7"/>
          <p:cNvSpPr>
            <a:spLocks noChangeShapeType="1"/>
          </p:cNvSpPr>
          <p:nvPr/>
        </p:nvSpPr>
        <p:spPr bwMode="auto">
          <a:xfrm flipV="1">
            <a:off x="3170243" y="3908433"/>
            <a:ext cx="1958975" cy="209551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310153" name="Freeform 9"/>
          <p:cNvSpPr>
            <a:spLocks/>
          </p:cNvSpPr>
          <p:nvPr/>
        </p:nvSpPr>
        <p:spPr bwMode="auto">
          <a:xfrm>
            <a:off x="3073400" y="1554173"/>
            <a:ext cx="2066925" cy="2554287"/>
          </a:xfrm>
          <a:custGeom>
            <a:avLst/>
            <a:gdLst>
              <a:gd name="T0" fmla="*/ 0 w 1302"/>
              <a:gd name="T1" fmla="*/ 2147483647 h 1609"/>
              <a:gd name="T2" fmla="*/ 2147483647 w 1302"/>
              <a:gd name="T3" fmla="*/ 0 h 1609"/>
              <a:gd name="T4" fmla="*/ 2147483647 w 1302"/>
              <a:gd name="T5" fmla="*/ 2147483647 h 1609"/>
              <a:gd name="T6" fmla="*/ 0 w 1302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302"/>
              <a:gd name="T13" fmla="*/ 0 h 1609"/>
              <a:gd name="T14" fmla="*/ 1302 w 1302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02" h="1609">
                <a:moveTo>
                  <a:pt x="0" y="1609"/>
                </a:moveTo>
                <a:lnTo>
                  <a:pt x="1302" y="0"/>
                </a:lnTo>
                <a:lnTo>
                  <a:pt x="1296" y="1471"/>
                </a:lnTo>
                <a:lnTo>
                  <a:pt x="0" y="1609"/>
                </a:lnTo>
                <a:close/>
              </a:path>
            </a:pathLst>
          </a:custGeom>
          <a:solidFill>
            <a:srgbClr val="FFFF00">
              <a:alpha val="54117"/>
            </a:srgbClr>
          </a:solidFill>
          <a:ln w="9525">
            <a:noFill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7829"/>
                </p:tgtEl>
              </p:cMediaNode>
            </p:video>
          </p:childTnLst>
        </p:cTn>
      </p:par>
    </p:tnLst>
    <p:bldLst>
      <p:bldP spid="2310147" grpId="0" animBg="1"/>
      <p:bldP spid="2310150" grpId="0" animBg="1"/>
      <p:bldP spid="2310151" grpId="0" animBg="1"/>
      <p:bldP spid="231015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Environments</a:t>
            </a: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55" y="1296104"/>
            <a:ext cx="10409239" cy="5256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NLP?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66800" y="4267200"/>
            <a:ext cx="10287000" cy="2438400"/>
          </a:xfrm>
        </p:spPr>
        <p:txBody>
          <a:bodyPr/>
          <a:lstStyle/>
          <a:p>
            <a:pPr lvl="1">
              <a:lnSpc>
                <a:spcPct val="80000"/>
              </a:lnSpc>
            </a:pPr>
            <a:endParaRPr lang="en-US" sz="100" dirty="0"/>
          </a:p>
          <a:p>
            <a:pPr>
              <a:lnSpc>
                <a:spcPct val="80000"/>
              </a:lnSpc>
            </a:pPr>
            <a:r>
              <a:rPr lang="en-US" sz="2100" dirty="0"/>
              <a:t>Fundamental goal: analyze and process human language, broadly, robustly, accurately…</a:t>
            </a:r>
            <a:endParaRPr lang="en-US" sz="1700" dirty="0"/>
          </a:p>
          <a:p>
            <a:pPr lvl="1">
              <a:lnSpc>
                <a:spcPct val="80000"/>
              </a:lnSpc>
            </a:pPr>
            <a:endParaRPr lang="en-US" sz="100" dirty="0"/>
          </a:p>
          <a:p>
            <a:pPr lvl="1">
              <a:lnSpc>
                <a:spcPct val="80000"/>
              </a:lnSpc>
            </a:pPr>
            <a:endParaRPr lang="en-US" sz="100" dirty="0"/>
          </a:p>
          <a:p>
            <a:pPr lvl="1">
              <a:lnSpc>
                <a:spcPct val="80000"/>
              </a:lnSpc>
            </a:pPr>
            <a:endParaRPr lang="en-US" sz="100" dirty="0"/>
          </a:p>
          <a:p>
            <a:pPr lvl="1">
              <a:lnSpc>
                <a:spcPct val="80000"/>
              </a:lnSpc>
            </a:pPr>
            <a:endParaRPr lang="en-US" sz="100" dirty="0"/>
          </a:p>
          <a:p>
            <a:pPr>
              <a:lnSpc>
                <a:spcPct val="80000"/>
              </a:lnSpc>
            </a:pPr>
            <a:r>
              <a:rPr lang="en-US" sz="2100" dirty="0"/>
              <a:t>End systems that we want to build: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Ambitious: speech recognition, machine translation, information extraction, dialog interfaces, question answering…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Modest: spelling correction, text categorization…</a:t>
            </a:r>
          </a:p>
        </p:txBody>
      </p:sp>
      <p:pic>
        <p:nvPicPr>
          <p:cNvPr id="34820" name="Picture 4" descr="farside2"/>
          <p:cNvPicPr>
            <a:picLocks noChangeAspect="1" noChangeArrowheads="1"/>
          </p:cNvPicPr>
          <p:nvPr/>
        </p:nvPicPr>
        <p:blipFill>
          <a:blip r:embed="rId2" cstate="print"/>
          <a:srcRect t="1360" b="53752"/>
          <a:stretch>
            <a:fillRect/>
          </a:stretch>
        </p:blipFill>
        <p:spPr bwMode="auto">
          <a:xfrm>
            <a:off x="1524000" y="1447800"/>
            <a:ext cx="4038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 descr="farside2"/>
          <p:cNvPicPr>
            <a:picLocks noChangeAspect="1" noChangeArrowheads="1"/>
          </p:cNvPicPr>
          <p:nvPr/>
        </p:nvPicPr>
        <p:blipFill>
          <a:blip r:embed="rId2" cstate="print"/>
          <a:srcRect t="52130" b="2956"/>
          <a:stretch>
            <a:fillRect/>
          </a:stretch>
        </p:blipFill>
        <p:spPr bwMode="auto">
          <a:xfrm>
            <a:off x="6477000" y="1447800"/>
            <a:ext cx="4038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7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Ambiguities</a:t>
            </a:r>
          </a:p>
        </p:txBody>
      </p:sp>
      <p:sp>
        <p:nvSpPr>
          <p:cNvPr id="142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Headlines: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Enraged Cow Injures Farmer With Ax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Hospitals Are Sued by 7 Foot Doctors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Ban on Nude Dancing on Governor’s Desk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Iraqi Head Seeks Arms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Local HS Dropouts Cut in Half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Juvenile Court to Try Shooting Defendant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Stolen Painting Found by Tree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Kids Make Nutritious Snacks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Why are these funny?</a:t>
            </a:r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8055" y="1755978"/>
            <a:ext cx="3867151" cy="4341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Parsing as Search</a:t>
            </a:r>
          </a:p>
        </p:txBody>
      </p:sp>
      <p:pic>
        <p:nvPicPr>
          <p:cNvPr id="15" name="Picture 1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524000"/>
            <a:ext cx="2743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1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3810000"/>
            <a:ext cx="23114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34400" y="1752600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7055" y="1578488"/>
            <a:ext cx="4210952" cy="1774312"/>
          </a:xfrm>
          <a:prstGeom prst="rect">
            <a:avLst/>
          </a:prstGeom>
          <a:noFill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759" y="4648201"/>
            <a:ext cx="4210628" cy="1288100"/>
          </a:xfrm>
          <a:prstGeom prst="rect">
            <a:avLst/>
          </a:prstGeom>
          <a:noFill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3931" y="4267201"/>
            <a:ext cx="3236721" cy="1910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Grammar: PCFGs</a:t>
            </a:r>
          </a:p>
        </p:txBody>
      </p:sp>
      <p:sp>
        <p:nvSpPr>
          <p:cNvPr id="1028" name="Content Placeholder 7"/>
          <p:cNvSpPr>
            <a:spLocks noGrp="1"/>
          </p:cNvSpPr>
          <p:nvPr>
            <p:ph idx="1"/>
          </p:nvPr>
        </p:nvSpPr>
        <p:spPr>
          <a:xfrm>
            <a:off x="2286000" y="1295401"/>
            <a:ext cx="11379200" cy="4729164"/>
          </a:xfrm>
        </p:spPr>
        <p:txBody>
          <a:bodyPr/>
          <a:lstStyle/>
          <a:p>
            <a:r>
              <a:rPr lang="en-US" sz="2400" dirty="0"/>
              <a:t>Natural language grammars are very ambiguous!</a:t>
            </a:r>
          </a:p>
          <a:p>
            <a:r>
              <a:rPr lang="en-US" sz="2400" dirty="0"/>
              <a:t>PCFGs are a formal probabilistic model of trees</a:t>
            </a:r>
          </a:p>
          <a:p>
            <a:pPr lvl="1"/>
            <a:r>
              <a:rPr lang="en-US" sz="2000" dirty="0"/>
              <a:t>Each “rule” has a conditional probability (like an HMM)</a:t>
            </a:r>
          </a:p>
          <a:p>
            <a:pPr lvl="1"/>
            <a:r>
              <a:rPr lang="en-US" sz="2000" dirty="0"/>
              <a:t>Tree’s probability is the product of all rules used</a:t>
            </a:r>
          </a:p>
          <a:p>
            <a:r>
              <a:rPr lang="en-US" sz="2400" dirty="0"/>
              <a:t>Parsing: Given a sentence, find the best tree – search!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1500" dirty="0"/>
          </a:p>
          <a:p>
            <a:endParaRPr lang="en-US" sz="24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171706" y="3716345"/>
          <a:ext cx="1911351" cy="2686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Photo Editor Photo" r:id="rId3" imgW="2180952" imgH="3067478" progId="MSPhotoEd.3">
                  <p:embed/>
                </p:oleObj>
              </mc:Choice>
              <mc:Fallback>
                <p:oleObj name="Photo Editor Photo" r:id="rId3" imgW="2180952" imgH="3067478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6" y="3716345"/>
                        <a:ext cx="1911351" cy="2686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gradFill rotWithShape="0">
                              <a:gsLst>
                                <a:gs pos="0">
                                  <a:srgbClr val="A50021"/>
                                </a:gs>
                                <a:gs pos="100000">
                                  <a:schemeClr val="tx1"/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3509" name="AutoShape 5"/>
          <p:cNvSpPr>
            <a:spLocks noChangeArrowheads="1"/>
          </p:cNvSpPr>
          <p:nvPr/>
        </p:nvSpPr>
        <p:spPr bwMode="auto">
          <a:xfrm>
            <a:off x="4538661" y="4584709"/>
            <a:ext cx="1277939" cy="769937"/>
          </a:xfrm>
          <a:prstGeom prst="rightArrow">
            <a:avLst>
              <a:gd name="adj1" fmla="val 50000"/>
              <a:gd name="adj2" fmla="val 41495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8" tIns="45715" rIns="91428" bIns="45715" anchor="ctr"/>
          <a:lstStyle/>
          <a:p>
            <a:pPr>
              <a:defRPr/>
            </a:pPr>
            <a:endParaRPr lang="en-US">
              <a:latin typeface="Arial" charset="0"/>
              <a:cs typeface="+mn-cs"/>
            </a:endParaRP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6115051" y="3941772"/>
            <a:ext cx="3910012" cy="22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5" rIns="91428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ROOT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S		375/420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NP VP .	 	320/392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NP  PRP		127/539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VP  VBD ADJP	  32/401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…..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676406" y="3657609"/>
            <a:ext cx="7997825" cy="280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8" tIns="45715" rIns="91428" bIns="45715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Syntactic Analysis</a:t>
            </a: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609600" y="4953005"/>
            <a:ext cx="11049000" cy="6186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28" tIns="45715" rIns="91428" bIns="45715">
            <a:spAutoFit/>
          </a:bodyPr>
          <a:lstStyle/>
          <a:p>
            <a:pPr algn="ctr" defTabSz="911203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Hurricane Emily howled toward Mexico 's Caribbean coast on Sunday packing 135 mph winds and torrential rain and causing panic in Cancun, where frightened tourists squeezed into musty shelters.</a:t>
            </a:r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2" cstate="print"/>
          <a:srcRect l="9375" t="39583" r="8594" b="22917"/>
          <a:stretch>
            <a:fillRect/>
          </a:stretch>
        </p:blipFill>
        <p:spPr bwMode="auto">
          <a:xfrm>
            <a:off x="533400" y="1820873"/>
            <a:ext cx="7239000" cy="2481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7894" name="Text Box 9"/>
          <p:cNvSpPr txBox="1">
            <a:spLocks/>
          </p:cNvSpPr>
          <p:nvPr/>
        </p:nvSpPr>
        <p:spPr bwMode="auto">
          <a:xfrm>
            <a:off x="1447800" y="6469921"/>
            <a:ext cx="10896600" cy="38807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64286" tIns="32143" rIns="64286" bIns="3214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>
                <a:solidFill>
                  <a:srgbClr val="FF0000"/>
                </a:solidFill>
                <a:latin typeface="Calibri"/>
                <a:cs typeface="Calibri"/>
              </a:rPr>
              <a:t>[Demo: Berkeley NLP Group Parser http://tomato.banatao.berkeley.edu:8080/parser/</a:t>
            </a:r>
            <a:r>
              <a:rPr lang="en-US" sz="2100" dirty="0" err="1">
                <a:solidFill>
                  <a:srgbClr val="FF0000"/>
                </a:solidFill>
                <a:latin typeface="Calibri"/>
                <a:cs typeface="Calibri"/>
              </a:rPr>
              <a:t>parser.html</a:t>
            </a:r>
            <a:r>
              <a:rPr lang="en-US" sz="2100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3" y="1815028"/>
            <a:ext cx="3896116" cy="25281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qtree}&#10;\begin{document}&#10;\Tree [.S [.NP [.N Hershey ] ] [.VP [.V bars ] [.NP [.N protest ] ] ] 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249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qtree}&#10;\begin{document}&#10;Hershey bars protest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5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qtree}&#10;\begin{document}&#10;\Tree [.S [.NP [.N Hershey ] [.N bars ] ] [.VP [.V protest ] ] 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21252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70632</TotalTime>
  <Words>894</Words>
  <Application>Microsoft Office PowerPoint</Application>
  <PresentationFormat>Widescreen</PresentationFormat>
  <Paragraphs>183</Paragraphs>
  <Slides>48</Slides>
  <Notes>10</Notes>
  <HiddenSlides>2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Arial Narrow</vt:lpstr>
      <vt:lpstr>Calibri</vt:lpstr>
      <vt:lpstr>Symbol</vt:lpstr>
      <vt:lpstr>Times New Roman</vt:lpstr>
      <vt:lpstr>Wingdings</vt:lpstr>
      <vt:lpstr>dan-berkeley-nlp-v1</vt:lpstr>
      <vt:lpstr>Photo Editor Photo</vt:lpstr>
      <vt:lpstr>CS 188: Artificial Intelligence </vt:lpstr>
      <vt:lpstr>So Far: Foundational Methods</vt:lpstr>
      <vt:lpstr>Now: Advanced Applications</vt:lpstr>
      <vt:lpstr>Natural Language Processing</vt:lpstr>
      <vt:lpstr>What is NLP?</vt:lpstr>
      <vt:lpstr>Problem: Ambiguities</vt:lpstr>
      <vt:lpstr>Parsing as Search</vt:lpstr>
      <vt:lpstr>Grammar: PCFGs</vt:lpstr>
      <vt:lpstr>Syntactic Analysis</vt:lpstr>
      <vt:lpstr>Dialog Systems</vt:lpstr>
      <vt:lpstr>ELIZA</vt:lpstr>
      <vt:lpstr>Watson</vt:lpstr>
      <vt:lpstr>What’s in Watson?</vt:lpstr>
      <vt:lpstr>Machine Translation</vt:lpstr>
      <vt:lpstr>Machine Translation</vt:lpstr>
      <vt:lpstr>The Problem with Dictionary Lookups</vt:lpstr>
      <vt:lpstr>MT: 60 Years in 60 Seconds</vt:lpstr>
      <vt:lpstr>Data-Driven Machine Translation</vt:lpstr>
      <vt:lpstr>Learning to Translate</vt:lpstr>
      <vt:lpstr>An HMM Translation Model</vt:lpstr>
      <vt:lpstr>Levels of Transfer</vt:lpstr>
      <vt:lpstr>Syntactic Translation</vt:lpstr>
      <vt:lpstr>A Syntactic MT System</vt:lpstr>
      <vt:lpstr>Example: Syntactic MT Output</vt:lpstr>
      <vt:lpstr>Starcraft</vt:lpstr>
      <vt:lpstr>Starcraft</vt:lpstr>
      <vt:lpstr>What is Starcraft?</vt:lpstr>
      <vt:lpstr>Why is Starcraft Hard?</vt:lpstr>
      <vt:lpstr>Starcraft AIs: AIIDE 2010</vt:lpstr>
      <vt:lpstr>The Berkeley Overmind</vt:lpstr>
      <vt:lpstr>Search for Pathing</vt:lpstr>
      <vt:lpstr>PowerPoint Presentation</vt:lpstr>
      <vt:lpstr>Minimax for Targeting</vt:lpstr>
      <vt:lpstr>PowerPoint Presentation</vt:lpstr>
      <vt:lpstr>Machine Learning for Micro Control</vt:lpstr>
      <vt:lpstr>Inference / VPI / Scouting</vt:lpstr>
      <vt:lpstr>AIIDE 2010 Competition</vt:lpstr>
      <vt:lpstr>Autonomous Driving</vt:lpstr>
      <vt:lpstr>Grand Challenge 2005: Barstow, CA, to Primm, NV</vt:lpstr>
      <vt:lpstr>An Autonomous Car</vt:lpstr>
      <vt:lpstr>Actions: Steering Control</vt:lpstr>
      <vt:lpstr>Laser Readings for Flat / Empty Road</vt:lpstr>
      <vt:lpstr>Laser Readings for Road with Obstacle</vt:lpstr>
      <vt:lpstr>Obstacle Detection</vt:lpstr>
      <vt:lpstr>Probabilistic Error Model</vt:lpstr>
      <vt:lpstr>HMMs for Detection</vt:lpstr>
      <vt:lpstr>Sensors: Camera</vt:lpstr>
      <vt:lpstr>Urban Environments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Thanh Doan</cp:lastModifiedBy>
  <cp:revision>3634</cp:revision>
  <cp:lastPrinted>2014-04-24T17:28:20Z</cp:lastPrinted>
  <dcterms:created xsi:type="dcterms:W3CDTF">2004-08-27T04:16:05Z</dcterms:created>
  <dcterms:modified xsi:type="dcterms:W3CDTF">2020-07-27T02:10:50Z</dcterms:modified>
</cp:coreProperties>
</file>